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59" d="100"/>
          <a:sy n="159" d="100"/>
        </p:scale>
        <p:origin x="72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2cf08048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2cf08048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ce219b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2ce219b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2ce219bf2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2ce219bf2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2ce219bf2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2ce219bf2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2ce219bf2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2ce219bf2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cf08048de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2cf08048de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2cf08048d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2cf08048de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2cf08048de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2cf08048de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080340" y="-1419810"/>
            <a:ext cx="2982900" cy="82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667300" y="1166888"/>
            <a:ext cx="3981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476300" y="-814313"/>
            <a:ext cx="39816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Two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729038"/>
            <a:ext cx="7464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Open Sans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573316"/>
            <a:ext cx="3717900" cy="21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/>
            </a:lvl1pPr>
            <a:lvl2pPr marL="914400" lvl="1" indent="-355600" algn="l">
              <a:spcBef>
                <a:spcPts val="1417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•"/>
              <a:defRPr sz="16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2"/>
          </p:nvPr>
        </p:nvSpPr>
        <p:spPr>
          <a:xfrm>
            <a:off x="4175125" y="1573315"/>
            <a:ext cx="3746400" cy="21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>
                <a:solidFill>
                  <a:srgbClr val="595959"/>
                </a:solidFill>
              </a:defRPr>
            </a:lvl1pPr>
            <a:lvl2pPr marL="914400" lvl="1" indent="-355600" algn="l">
              <a:spcBef>
                <a:spcPts val="1417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>
                <a:solidFill>
                  <a:srgbClr val="595959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>
                <a:solidFill>
                  <a:srgbClr val="595959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3"/>
          </p:nvPr>
        </p:nvSpPr>
        <p:spPr>
          <a:xfrm>
            <a:off x="457200" y="237587"/>
            <a:ext cx="3495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1417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4"/>
          </p:nvPr>
        </p:nvSpPr>
        <p:spPr>
          <a:xfrm>
            <a:off x="3463656" y="237587"/>
            <a:ext cx="223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1417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mask 2">
  <p:cSld name="TITLE_AND_BODY_1_2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75700" y="0"/>
            <a:ext cx="5518656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4"/>
          <p:cNvGrpSpPr/>
          <p:nvPr/>
        </p:nvGrpSpPr>
        <p:grpSpPr>
          <a:xfrm>
            <a:off x="-144" y="4104"/>
            <a:ext cx="9144000" cy="5143488"/>
            <a:chOff x="238125" y="848325"/>
            <a:chExt cx="7143750" cy="4018350"/>
          </a:xfrm>
        </p:grpSpPr>
        <p:sp>
          <p:nvSpPr>
            <p:cNvPr id="89" name="Google Shape;89;p14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1425175"/>
            <a:ext cx="31014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7200" y="2419350"/>
            <a:ext cx="31014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>
              <a:spcBef>
                <a:spcPts val="1417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illustration">
  <p:cSld name="BLANK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4075" y="2571749"/>
            <a:ext cx="3538224" cy="23981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1pPr>
            <a:lvl2pPr marL="914400" lvl="1" indent="-431800">
              <a:lnSpc>
                <a:spcPct val="115000"/>
              </a:lnSpc>
              <a:spcBef>
                <a:spcPts val="1417"/>
              </a:spcBef>
              <a:spcAft>
                <a:spcPts val="0"/>
              </a:spcAft>
              <a:buSzPts val="3200"/>
              <a:buChar char="•"/>
              <a:defRPr sz="3200">
                <a:solidFill>
                  <a:schemeClr val="accent5"/>
                </a:solidFill>
              </a:defRPr>
            </a:lvl2pPr>
            <a:lvl3pPr marL="1371600" lvl="2" indent="-431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  <a:defRPr sz="3200">
                <a:solidFill>
                  <a:schemeClr val="accent5"/>
                </a:solidFill>
              </a:defRPr>
            </a:lvl3pPr>
            <a:lvl4pPr marL="1828800" lvl="3" indent="-431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  <a:defRPr sz="3200">
                <a:solidFill>
                  <a:schemeClr val="accent5"/>
                </a:solidFill>
              </a:defRPr>
            </a:lvl4pPr>
            <a:lvl5pPr marL="2286000" lvl="4" indent="-431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  <a:defRPr sz="3200">
                <a:solidFill>
                  <a:schemeClr val="accent5"/>
                </a:solidFill>
              </a:defRPr>
            </a:lvl5pPr>
            <a:lvl6pPr marL="2743200" lvl="5" indent="-431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  <a:defRPr sz="3200">
                <a:solidFill>
                  <a:schemeClr val="accent5"/>
                </a:solidFill>
              </a:defRPr>
            </a:lvl6pPr>
            <a:lvl7pPr marL="3200400" lvl="6" indent="-431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  <a:defRPr sz="3200">
                <a:solidFill>
                  <a:schemeClr val="accent5"/>
                </a:solidFill>
              </a:defRPr>
            </a:lvl7pPr>
            <a:lvl8pPr marL="3657600" lvl="7" indent="-431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  <a:defRPr sz="3200">
                <a:solidFill>
                  <a:schemeClr val="accent5"/>
                </a:solidFill>
              </a:defRPr>
            </a:lvl8pPr>
            <a:lvl9pPr marL="4114800" lvl="8" indent="-431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390571" y="571075"/>
            <a:ext cx="648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600" b="1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714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5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6774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rgbClr val="FF82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EFD7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480575" y="47731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8480575" y="47731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AND_BODY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1"/>
          </p:nvPr>
        </p:nvSpPr>
        <p:spPr>
          <a:xfrm>
            <a:off x="45720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>
              <a:spcBef>
                <a:spcPts val="1417"/>
              </a:spcBef>
              <a:spcAft>
                <a:spcPts val="0"/>
              </a:spcAft>
              <a:buSzPts val="2400"/>
              <a:buNone/>
              <a:defRPr sz="1800" b="0" i="0" u="none" strike="noStrike" cap="none"/>
            </a:lvl2pPr>
            <a:lvl3pPr marR="0" lvl="2" algn="l">
              <a:spcBef>
                <a:spcPts val="500"/>
              </a:spcBef>
              <a:spcAft>
                <a:spcPts val="0"/>
              </a:spcAft>
              <a:buSzPts val="2000"/>
              <a:buNone/>
              <a:defRPr sz="1800" b="0" i="0" u="none" strike="noStrike" cap="none"/>
            </a:lvl3pPr>
            <a:lvl4pPr marR="0" lvl="3" algn="l">
              <a:spcBef>
                <a:spcPts val="500"/>
              </a:spcBef>
              <a:spcAft>
                <a:spcPts val="0"/>
              </a:spcAft>
              <a:buSzPts val="1800"/>
              <a:buNone/>
              <a:defRPr sz="1800" b="0" i="0" u="none" strike="noStrike" cap="none"/>
            </a:lvl4pPr>
            <a:lvl5pPr marR="0" lvl="4" algn="l">
              <a:spcBef>
                <a:spcPts val="500"/>
              </a:spcBef>
              <a:spcAft>
                <a:spcPts val="0"/>
              </a:spcAft>
              <a:buSzPts val="1800"/>
              <a:buNone/>
              <a:defRPr sz="1800" b="0" i="0" u="none" strike="noStrike" cap="none"/>
            </a:lvl5pPr>
            <a:lvl6pPr marR="0" lvl="5" algn="l">
              <a:spcBef>
                <a:spcPts val="500"/>
              </a:spcBef>
              <a:spcAft>
                <a:spcPts val="0"/>
              </a:spcAft>
              <a:buSzPts val="1800"/>
              <a:buNone/>
              <a:defRPr sz="1800" b="0" i="0" u="none" strike="noStrike" cap="none"/>
            </a:lvl6pPr>
            <a:lvl7pPr marR="0" lvl="6" algn="l">
              <a:spcBef>
                <a:spcPts val="500"/>
              </a:spcBef>
              <a:spcAft>
                <a:spcPts val="0"/>
              </a:spcAft>
              <a:buSzPts val="1800"/>
              <a:buNone/>
              <a:defRPr sz="1800" b="0" i="0" u="none" strike="noStrike" cap="none"/>
            </a:lvl7pPr>
            <a:lvl8pPr marR="0" lvl="7" algn="l">
              <a:spcBef>
                <a:spcPts val="500"/>
              </a:spcBef>
              <a:spcAft>
                <a:spcPts val="0"/>
              </a:spcAft>
              <a:buSzPts val="1800"/>
              <a:buNone/>
              <a:defRPr sz="1800" b="0" i="0" u="none" strike="noStrike" cap="none"/>
            </a:lvl8pPr>
            <a:lvl9pPr marR="0" lvl="8" algn="l">
              <a:spcBef>
                <a:spcPts val="500"/>
              </a:spcBef>
              <a:spcAft>
                <a:spcPts val="0"/>
              </a:spcAft>
              <a:buSzPts val="18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" name="Google Shape;21;p3" descr="Untitled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322321"/>
            <a:ext cx="9159876" cy="18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EIFL_LOGO_BG_WHITE.ps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952" y="4257446"/>
            <a:ext cx="2524165" cy="712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203722"/>
            <a:ext cx="40386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203722"/>
            <a:ext cx="40386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30238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30238" y="1260872"/>
            <a:ext cx="3868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30238" y="1878806"/>
            <a:ext cx="38688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7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7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6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788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30238" y="1543050"/>
            <a:ext cx="29496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6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788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30238" y="1543050"/>
            <a:ext cx="29496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oar-repositories.org/what-we-do/coar-controlled-vocabularies" TargetMode="External"/><Relationship Id="rId3" Type="http://schemas.openxmlformats.org/officeDocument/2006/relationships/hyperlink" Target="https://vocabularies.coar-repositories.org/" TargetMode="External"/><Relationship Id="rId7" Type="http://schemas.openxmlformats.org/officeDocument/2006/relationships/hyperlink" Target="https://coar-repositories.org/wp-content/uploads/2024/04/Implementation-guide-for-COAR-Controlled-Vocabularie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ocabularies.coar-repositories.org/version_types/" TargetMode="External"/><Relationship Id="rId5" Type="http://schemas.openxmlformats.org/officeDocument/2006/relationships/hyperlink" Target="https://vocabularies.coar-repositories.org/access_rights/" TargetMode="External"/><Relationship Id="rId4" Type="http://schemas.openxmlformats.org/officeDocument/2006/relationships/hyperlink" Target="https://vocabularies.coar-repositories.org/resource_typ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lines.openaire.eu/en/latest/literature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openaire-guidelines-for-literature-repository-managers.readthedocs.io/en/v4.0.0/field_publicationtype.html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dl.handle.net/21.15107/rcub_dais_1659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ais.sanu.ac.rs/oai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ryna.kuchma@eifl.ne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milica.sevkusic@eifl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ctrTitle"/>
          </p:nvPr>
        </p:nvSpPr>
        <p:spPr>
          <a:xfrm>
            <a:off x="1143000" y="841774"/>
            <a:ext cx="6858000" cy="135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chemeClr val="accent2"/>
                </a:solidFill>
              </a:rPr>
              <a:t>Repository best practices</a:t>
            </a:r>
            <a:endParaRPr sz="5200">
              <a:solidFill>
                <a:schemeClr val="accent2"/>
              </a:solidFill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1143000" y="2443025"/>
            <a:ext cx="6858000" cy="9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accent2"/>
                </a:solidFill>
              </a:rPr>
              <a:t>Controlled vocabularies</a:t>
            </a:r>
            <a:endParaRPr sz="330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1417"/>
              </a:spcBef>
              <a:spcAft>
                <a:spcPts val="1417"/>
              </a:spcAft>
              <a:buNone/>
            </a:pPr>
            <a:r>
              <a:rPr lang="en-GB" sz="2100"/>
              <a:t>5 February 2025</a:t>
            </a:r>
            <a:endParaRPr sz="2100"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225" y="4051600"/>
            <a:ext cx="617224" cy="30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63350" y="1049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accent2"/>
                </a:solidFill>
              </a:rPr>
              <a:t>For machines they are not the same!</a:t>
            </a:r>
            <a:endParaRPr sz="2600" b="1">
              <a:solidFill>
                <a:schemeClr val="accent2"/>
              </a:solidFill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95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/>
              <a:t>&lt;dc:rights&gt;openAccess&lt;/dc:rights&gt;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/>
              <a:t>&lt;dc:rights&gt;OpenAccess&lt;/dc:rights&gt;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/>
              <a:t>&lt;dc:rights&gt;open Access&lt;/dc:rights&gt;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/>
              <a:t>&lt;dc:rights&gt;Open Access&lt;/dc:rights&gt;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/>
              <a:t>&lt;dc:rights&gt;openaccess&lt;/dc:rights&gt;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/>
              <a:t>&lt;dc:rights&gt;open-access&lt;/dc:rights&gt;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/>
              <a:t>&lt;dc:rights&gt;access ouvert&lt;/dc:rights&gt;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/>
              <a:t>&lt;dc:rights&gt;OA&lt;/dc:rights&gt;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/>
              <a:t>&lt;dc:rights&gt;acceso abierto&lt;/dc:rights&gt;</a:t>
            </a:r>
            <a:endParaRPr sz="1800"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5900" y="934850"/>
            <a:ext cx="2480225" cy="38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/>
          <p:nvPr/>
        </p:nvSpPr>
        <p:spPr>
          <a:xfrm>
            <a:off x="4909475" y="1651700"/>
            <a:ext cx="926100" cy="31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2AE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4909475" y="3428825"/>
            <a:ext cx="926100" cy="31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2AE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4909475" y="4380950"/>
            <a:ext cx="926100" cy="31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2AE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12AEE0"/>
                </a:solidFill>
              </a:rPr>
              <a:t>COAR controlled vocabularies for repositories</a:t>
            </a:r>
            <a:endParaRPr sz="3200" b="1">
              <a:solidFill>
                <a:srgbClr val="12AEE0"/>
              </a:solidFill>
            </a:endParaRPr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457200" y="1063790"/>
            <a:ext cx="8229300" cy="298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Home: </a:t>
            </a:r>
            <a:r>
              <a:rPr lang="en-GB" sz="1700" u="sng">
                <a:solidFill>
                  <a:schemeClr val="hlink"/>
                </a:solidFill>
                <a:hlinkClick r:id="rId3"/>
              </a:rPr>
              <a:t>https://vocabularies.coar-repositories.org/</a:t>
            </a:r>
            <a:r>
              <a:rPr lang="en-GB" sz="1700"/>
              <a:t> </a:t>
            </a:r>
            <a:endParaRPr sz="1700"/>
          </a:p>
          <a:p>
            <a:pPr marL="0" lvl="0" indent="0" algn="l" rtl="0">
              <a:spcBef>
                <a:spcPts val="1417"/>
              </a:spcBef>
              <a:spcAft>
                <a:spcPts val="0"/>
              </a:spcAft>
              <a:buNone/>
            </a:pPr>
            <a:r>
              <a:rPr lang="en-GB" sz="1700"/>
              <a:t>Resource types: </a:t>
            </a:r>
            <a:r>
              <a:rPr lang="en-GB" sz="1700" u="sng">
                <a:solidFill>
                  <a:schemeClr val="hlink"/>
                </a:solidFill>
                <a:hlinkClick r:id="rId4"/>
              </a:rPr>
              <a:t>https://vocabularies.coar-repositories.org/resource_types/</a:t>
            </a:r>
            <a:r>
              <a:rPr lang="en-GB" sz="1700"/>
              <a:t> ( December 2024)</a:t>
            </a:r>
            <a:endParaRPr sz="1700"/>
          </a:p>
          <a:p>
            <a:pPr marL="0" lvl="0" indent="0" algn="l" rtl="0">
              <a:spcBef>
                <a:spcPts val="1417"/>
              </a:spcBef>
              <a:spcAft>
                <a:spcPts val="0"/>
              </a:spcAft>
              <a:buNone/>
            </a:pPr>
            <a:r>
              <a:rPr lang="en-GB" sz="1700"/>
              <a:t>Access rights: </a:t>
            </a:r>
            <a:r>
              <a:rPr lang="en-GB" sz="1700" u="sng">
                <a:solidFill>
                  <a:schemeClr val="hlink"/>
                </a:solidFill>
                <a:hlinkClick r:id="rId5"/>
              </a:rPr>
              <a:t>https://vocabularies.coar-repositories.org/access_rights/</a:t>
            </a:r>
            <a:r>
              <a:rPr lang="en-GB" sz="1700"/>
              <a:t> (September 2022)</a:t>
            </a:r>
            <a:endParaRPr sz="1700"/>
          </a:p>
          <a:p>
            <a:pPr marL="0" lvl="0" indent="0" algn="l" rtl="0">
              <a:spcBef>
                <a:spcPts val="1417"/>
              </a:spcBef>
              <a:spcAft>
                <a:spcPts val="0"/>
              </a:spcAft>
              <a:buNone/>
            </a:pPr>
            <a:r>
              <a:rPr lang="en-GB" sz="1700"/>
              <a:t>Version types: </a:t>
            </a:r>
            <a:r>
              <a:rPr lang="en-GB" sz="1700" u="sng">
                <a:solidFill>
                  <a:schemeClr val="hlink"/>
                </a:solidFill>
                <a:hlinkClick r:id="rId6"/>
              </a:rPr>
              <a:t>https://vocabularies.coar-repositories.org/version_types/</a:t>
            </a:r>
            <a:r>
              <a:rPr lang="en-GB" sz="1700"/>
              <a:t> (September 2022)</a:t>
            </a:r>
            <a:endParaRPr sz="1700"/>
          </a:p>
          <a:p>
            <a:pPr marL="0" lvl="0" indent="0" algn="l" rtl="0">
              <a:spcBef>
                <a:spcPts val="1417"/>
              </a:spcBef>
              <a:spcAft>
                <a:spcPts val="0"/>
              </a:spcAft>
              <a:buNone/>
            </a:pPr>
            <a:r>
              <a:rPr lang="en-GB" sz="1700"/>
              <a:t>Implementation Guidelines: </a:t>
            </a:r>
            <a:r>
              <a:rPr lang="en-GB" sz="1700" u="sng">
                <a:solidFill>
                  <a:schemeClr val="hlink"/>
                </a:solidFill>
                <a:hlinkClick r:id="rId7"/>
              </a:rPr>
              <a:t>https://coar-repositories.org/wp-content/uploads/2024/04/Implementation-guide-for-COAR-Controlled-Vocabularies.pdf</a:t>
            </a:r>
            <a:r>
              <a:rPr lang="en-GB" sz="1700"/>
              <a:t> and some more information at </a:t>
            </a:r>
            <a:r>
              <a:rPr lang="en-GB" sz="1700" u="sng">
                <a:solidFill>
                  <a:schemeClr val="hlink"/>
                </a:solidFill>
                <a:hlinkClick r:id="rId8"/>
              </a:rPr>
              <a:t>https://coar-repositories.org/what-we-do/coar-controlled-vocabularies</a:t>
            </a:r>
            <a:r>
              <a:rPr lang="en-GB" sz="1700"/>
              <a:t> </a:t>
            </a:r>
            <a:endParaRPr sz="1700"/>
          </a:p>
          <a:p>
            <a:pPr marL="0" lvl="0" indent="0" algn="l" rtl="0">
              <a:spcBef>
                <a:spcPts val="1417"/>
              </a:spcBef>
              <a:spcAft>
                <a:spcPts val="1417"/>
              </a:spcAft>
              <a:buNone/>
            </a:pPr>
            <a:r>
              <a:rPr lang="en-GB" sz="1700"/>
              <a:t>Developed by volunteers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238"/>
            <a:ext cx="205740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482" y="0"/>
            <a:ext cx="300528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8075" y="1450525"/>
            <a:ext cx="5489101" cy="350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4630"/>
            <a:ext cx="9143999" cy="4714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457200" y="388975"/>
            <a:ext cx="4510200" cy="11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accent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OpenAIRE Guidelines for Literature, institutional, and thematic Repositories</a:t>
            </a:r>
            <a:endParaRPr sz="21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2500">
              <a:solidFill>
                <a:schemeClr val="accent2"/>
              </a:solidFill>
            </a:endParaRPr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8862" y="0"/>
            <a:ext cx="43089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/>
        </p:nvSpPr>
        <p:spPr>
          <a:xfrm>
            <a:off x="217200" y="4452100"/>
            <a:ext cx="518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https://openaire-guidelines-for-literature-repository-managers.readthedocs.io/en/v4.0.0/field_publicationtype.html</a:t>
            </a:r>
            <a:r>
              <a:rPr lang="en-GB"/>
              <a:t> </a:t>
            </a:r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100" y="1914175"/>
            <a:ext cx="4158500" cy="17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179400" y="62075"/>
            <a:ext cx="82293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accent2"/>
                </a:solidFill>
              </a:rPr>
              <a:t>In practice</a:t>
            </a:r>
            <a:endParaRPr sz="3200" b="1">
              <a:solidFill>
                <a:schemeClr val="accent2"/>
              </a:solidFill>
            </a:endParaRPr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127050" y="920675"/>
            <a:ext cx="2912700" cy="32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Example: </a:t>
            </a:r>
            <a:r>
              <a:rPr lang="en-GB" sz="1100" u="sng">
                <a:solidFill>
                  <a:schemeClr val="hlink"/>
                </a:solidFill>
                <a:hlinkClick r:id="rId3"/>
              </a:rPr>
              <a:t>https://hdl.handle.net/21.15107/rcub_dais_16596</a:t>
            </a:r>
            <a:r>
              <a:rPr lang="en-GB" sz="1100"/>
              <a:t> </a:t>
            </a:r>
            <a:endParaRPr sz="2500"/>
          </a:p>
          <a:p>
            <a:pPr marL="0" lvl="0" indent="0" algn="l" rtl="0">
              <a:spcBef>
                <a:spcPts val="1417"/>
              </a:spcBef>
              <a:spcAft>
                <a:spcPts val="1417"/>
              </a:spcAft>
              <a:buNone/>
            </a:pPr>
            <a:r>
              <a:rPr lang="en-GB" sz="2500"/>
              <a:t> </a:t>
            </a:r>
            <a:endParaRPr sz="2500"/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6475" y="0"/>
            <a:ext cx="5767525" cy="503806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/>
          <p:nvPr/>
        </p:nvSpPr>
        <p:spPr>
          <a:xfrm>
            <a:off x="3485925" y="2173650"/>
            <a:ext cx="286200" cy="328200"/>
          </a:xfrm>
          <a:prstGeom prst="ellipse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413" y="4160350"/>
            <a:ext cx="284797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/>
          <p:nvPr/>
        </p:nvSpPr>
        <p:spPr>
          <a:xfrm>
            <a:off x="1339275" y="1879000"/>
            <a:ext cx="1885500" cy="97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2AE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Icon is used to indicate OA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564800" y="2973350"/>
            <a:ext cx="1953000" cy="1069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2AE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detailed metadata view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3662725" y="0"/>
            <a:ext cx="41904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chemeClr val="accent2"/>
                </a:solidFill>
              </a:rPr>
              <a:t>OAI-PMH</a:t>
            </a:r>
            <a:endParaRPr sz="2300" b="1">
              <a:solidFill>
                <a:schemeClr val="accent2"/>
              </a:solidFill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4825" y="1702151"/>
            <a:ext cx="5163000" cy="32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/>
        </p:nvSpPr>
        <p:spPr>
          <a:xfrm>
            <a:off x="3612225" y="698750"/>
            <a:ext cx="5345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5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en-GB" sz="1650">
                <a:solidFill>
                  <a:srgbClr val="6666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dc</a:t>
            </a:r>
            <a:r>
              <a:rPr lang="en-GB" sz="165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GB" sz="1650">
                <a:solidFill>
                  <a:srgbClr val="99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rights</a:t>
            </a:r>
            <a:r>
              <a:rPr lang="en-GB" sz="165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GB" sz="165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info:eu-repo/semantics/openAccess</a:t>
            </a:r>
            <a:r>
              <a:rPr lang="en-GB" sz="165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&lt;/</a:t>
            </a:r>
            <a:r>
              <a:rPr lang="en-GB" sz="1650">
                <a:solidFill>
                  <a:srgbClr val="6666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dc</a:t>
            </a:r>
            <a:r>
              <a:rPr lang="en-GB" sz="165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GB" sz="1650">
                <a:solidFill>
                  <a:srgbClr val="99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rights</a:t>
            </a:r>
            <a:r>
              <a:rPr lang="en-GB" sz="165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142400" y="1333200"/>
            <a:ext cx="2104500" cy="65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accent2"/>
                </a:solidFill>
              </a:rPr>
              <a:t>Submission form</a:t>
            </a:r>
            <a:endParaRPr sz="2000" b="1">
              <a:solidFill>
                <a:schemeClr val="accent2"/>
              </a:solidFill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400" y="1937000"/>
            <a:ext cx="3390900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/>
        </p:nvSpPr>
        <p:spPr>
          <a:xfrm>
            <a:off x="6801875" y="1571325"/>
            <a:ext cx="210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https://dais.sanu.ac.rs/oai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186000" y="3798350"/>
            <a:ext cx="3089400" cy="1345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12AE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Human-readable options at metadata input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1314025" y="439500"/>
            <a:ext cx="2104500" cy="104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2AE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Controlled term exposed via OAI-PMH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EE0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1004900" y="1587100"/>
            <a:ext cx="7886700" cy="1607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 </a:t>
            </a:r>
            <a:b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 </a:t>
            </a:r>
            <a:b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thoughts?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9"/>
          <p:cNvSpPr txBox="1">
            <a:spLocks noGrp="1"/>
          </p:cNvSpPr>
          <p:nvPr>
            <p:ph type="body" idx="1"/>
          </p:nvPr>
        </p:nvSpPr>
        <p:spPr>
          <a:xfrm>
            <a:off x="1004894" y="3575100"/>
            <a:ext cx="3987900" cy="11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iryna.kuchma@eifl.net</a:t>
            </a:r>
            <a:r>
              <a:rPr lang="en-GB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417"/>
              </a:spcBef>
              <a:spcAft>
                <a:spcPts val="1417"/>
              </a:spcAft>
              <a:buNone/>
            </a:pPr>
            <a:r>
              <a:rPr lang="en-GB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milica.sevkusic@eifl.net</a:t>
            </a:r>
            <a:r>
              <a:rPr lang="en-GB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Macintosh PowerPoint</Application>
  <PresentationFormat>On-screen Show (16:9)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Muli</vt:lpstr>
      <vt:lpstr>Lato</vt:lpstr>
      <vt:lpstr>Arial</vt:lpstr>
      <vt:lpstr>Open Sans</vt:lpstr>
      <vt:lpstr>Blank</vt:lpstr>
      <vt:lpstr>Repository best practices</vt:lpstr>
      <vt:lpstr>For machines they are not the same!</vt:lpstr>
      <vt:lpstr>COAR controlled vocabularies for repositories</vt:lpstr>
      <vt:lpstr>PowerPoint Presentation</vt:lpstr>
      <vt:lpstr>PowerPoint Presentation</vt:lpstr>
      <vt:lpstr>OpenAIRE Guidelines for Literature, institutional, and thematic Repositories </vt:lpstr>
      <vt:lpstr>In practice</vt:lpstr>
      <vt:lpstr>OAI-PMH</vt:lpstr>
      <vt:lpstr>Thank you!  Questions?  Your thoughts?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Repository best practices</dc:title>
  <cp:lastModifiedBy>Jean Fairbairn</cp:lastModifiedBy>
  <cp:revision>1</cp:revision>
  <dcterms:modified xsi:type="dcterms:W3CDTF">2025-02-10T10:38:22Z</dcterms:modified>
</cp:coreProperties>
</file>