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8"/>
  </p:notesMasterIdLst>
  <p:handoutMasterIdLst>
    <p:handoutMasterId r:id="rId29"/>
  </p:handoutMasterIdLst>
  <p:sldIdLst>
    <p:sldId id="270" r:id="rId4"/>
    <p:sldId id="272" r:id="rId5"/>
    <p:sldId id="358" r:id="rId6"/>
    <p:sldId id="360" r:id="rId7"/>
    <p:sldId id="372" r:id="rId8"/>
    <p:sldId id="366" r:id="rId9"/>
    <p:sldId id="367" r:id="rId10"/>
    <p:sldId id="368" r:id="rId11"/>
    <p:sldId id="359" r:id="rId12"/>
    <p:sldId id="361" r:id="rId13"/>
    <p:sldId id="369" r:id="rId14"/>
    <p:sldId id="384" r:id="rId15"/>
    <p:sldId id="374" r:id="rId16"/>
    <p:sldId id="375" r:id="rId17"/>
    <p:sldId id="376" r:id="rId18"/>
    <p:sldId id="381" r:id="rId19"/>
    <p:sldId id="382" r:id="rId20"/>
    <p:sldId id="377" r:id="rId21"/>
    <p:sldId id="378" r:id="rId22"/>
    <p:sldId id="380" r:id="rId23"/>
    <p:sldId id="383" r:id="rId24"/>
    <p:sldId id="385" r:id="rId25"/>
    <p:sldId id="362" r:id="rId26"/>
    <p:sldId id="3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6405" autoAdjust="0"/>
  </p:normalViewPr>
  <p:slideViewPr>
    <p:cSldViewPr snapToGrid="0" showGuides="1">
      <p:cViewPr varScale="1">
        <p:scale>
          <a:sx n="126" d="100"/>
          <a:sy n="126" d="100"/>
        </p:scale>
        <p:origin x="560" y="20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338" y="17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sz="1200" b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7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0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4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2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-research-europe.ec.europa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openresearch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eprints.scielo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icite.od.nih.gov/covid19/searc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3fjq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syarxiv.com/discover?q=serbi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007995.2021.1900365" TargetMode="External"/><Relationship Id="rId7" Type="http://schemas.openxmlformats.org/officeDocument/2006/relationships/hyperlink" Target="http://doi.org/10.5281/zenodo.381927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1/jama.2017.21168" TargetMode="External"/><Relationship Id="rId5" Type="http://schemas.openxmlformats.org/officeDocument/2006/relationships/hyperlink" Target="https://www.aje.com/arc/benefits-of-preprints-for-researchers/" TargetMode="External"/><Relationship Id="rId4" Type="http://schemas.openxmlformats.org/officeDocument/2006/relationships/hyperlink" Target="https://www.medrxiv.org/submit-a-manuscri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na_carpediem" TargetMode="External"/><Relationship Id="rId2" Type="http://schemas.openxmlformats.org/officeDocument/2006/relationships/hyperlink" Target="mailto:anadj@chem.bg.ac.r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s://www.linkedin.com/in/ana-%C4%91or%C4%91evi%C4%87-6545311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io.org/funder-polic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sapbio.org/preprint-server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3751969"/>
            <a:ext cx="1219200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EIFL DIGITAL RESEARCH LITERACY TRAINING PROGRAMME OUTLINE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74" y="5385700"/>
            <a:ext cx="1219185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Ana </a:t>
            </a:r>
            <a:r>
              <a:rPr lang="en-US" sz="2000" dirty="0" err="1"/>
              <a:t>Đorđević</a:t>
            </a:r>
            <a:r>
              <a:rPr lang="en-US" sz="2000" dirty="0"/>
              <a:t> </a:t>
            </a:r>
            <a:endParaRPr lang="sr-Cyrl-RS" sz="2000" dirty="0"/>
          </a:p>
          <a:p>
            <a:pPr algn="ctr"/>
            <a:r>
              <a:rPr lang="en-US" sz="2000" dirty="0"/>
              <a:t>Faculty of Chemistry Library, University of Belgrade, Serbia</a:t>
            </a:r>
          </a:p>
          <a:p>
            <a:pPr algn="ctr"/>
            <a:endParaRPr lang="en-US" sz="2000" dirty="0"/>
          </a:p>
          <a:p>
            <a:pPr algn="ctr"/>
            <a:r>
              <a:rPr lang="en-US" altLang="ko-KR" sz="2000" dirty="0">
                <a:cs typeface="Arial" pitchFamily="34" charset="0"/>
              </a:rPr>
              <a:t>09 June 2021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3259459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327149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327149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8"/>
            <a:ext cx="2238375" cy="3283523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3259459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45359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‘Preprints’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7" y="293126"/>
            <a:ext cx="11766884" cy="6547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Down Arrow 3"/>
          <p:cNvSpPr/>
          <p:nvPr/>
        </p:nvSpPr>
        <p:spPr>
          <a:xfrm>
            <a:off x="782052" y="1106905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13746" y="1126958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225716" y="1147009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77526" y="1155031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165431" y="1126958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617242" y="1147011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1093115" y="1143000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09800" y="1114927"/>
            <a:ext cx="348916" cy="577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53" y="2049630"/>
            <a:ext cx="11742106" cy="4495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400"/>
            <a:ext cx="12186661" cy="59218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b="1" dirty="0"/>
              <a:t>Open Research Europe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01" y="1472887"/>
            <a:ext cx="8401050" cy="43243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3960702" y="6064808"/>
            <a:ext cx="460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https://open-research-europe.ec.europa.eu/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4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92192" y="188324"/>
            <a:ext cx="6439436" cy="772731"/>
          </a:xfrm>
        </p:spPr>
        <p:txBody>
          <a:bodyPr/>
          <a:lstStyle/>
          <a:p>
            <a:pPr algn="l"/>
            <a:r>
              <a:rPr lang="en-GB" sz="4000" b="1" dirty="0"/>
              <a:t>Welcome Open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2057" y="6289049"/>
            <a:ext cx="460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https://wellcomeopenresearch.org/</a:t>
            </a:r>
            <a:r>
              <a:rPr lang="en-GB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92" y="961055"/>
            <a:ext cx="6305179" cy="52615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594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b="1" dirty="0" err="1"/>
              <a:t>SciELO</a:t>
            </a:r>
            <a:r>
              <a:rPr lang="en-GB" sz="4000" b="1" dirty="0"/>
              <a:t> Preprints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0" y="1438544"/>
            <a:ext cx="11757446" cy="412067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4805279" y="610780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https://preprints.scielo.org/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89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5130799" y="339509"/>
            <a:ext cx="706120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/>
              <a:t>Preprints &amp; COVID-19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83" y="2687720"/>
            <a:ext cx="8480217" cy="37932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-1" y="6481001"/>
            <a:ext cx="1180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COVID-19 preprints per week from </a:t>
            </a:r>
            <a:r>
              <a:rPr lang="en-GB" dirty="0">
                <a:hlinkClick r:id="rId4"/>
              </a:rPr>
              <a:t>https://icite.od.nih.gov/covid19/search/</a:t>
            </a:r>
            <a:r>
              <a:rPr lang="en-GB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2258" cy="3505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516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Preprints &amp; COVID-19</a:t>
            </a: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673B1-5FAB-4C99-BA79-C00E527518B0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18" y="2055233"/>
            <a:ext cx="7357900" cy="27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Straight Arrow Connector 85"/>
          <p:cNvCxnSpPr/>
          <p:nvPr/>
        </p:nvCxnSpPr>
        <p:spPr>
          <a:xfrm>
            <a:off x="2706700" y="3135909"/>
            <a:ext cx="1102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80338" y="2829229"/>
            <a:ext cx="5144941" cy="435938"/>
          </a:xfrm>
          <a:prstGeom prst="rect">
            <a:avLst/>
          </a:prstGeom>
        </p:spPr>
        <p:txBody>
          <a:bodyPr anchor="ctr"/>
          <a:lstStyle/>
          <a:p>
            <a:r>
              <a:rPr lang="en-US" sz="1600" b="1" dirty="0"/>
              <a:t>4,075 results</a:t>
            </a:r>
          </a:p>
          <a:p>
            <a:r>
              <a:rPr lang="fr-FR" sz="1600" b="1" dirty="0"/>
              <a:t>15,742 articles (12,161 + 3,581)</a:t>
            </a:r>
            <a:endParaRPr lang="en-US" sz="1600" b="1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483018" y="2934204"/>
            <a:ext cx="2339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6155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000" b="1" dirty="0"/>
              <a:t>Training focus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506828" y="1668913"/>
            <a:ext cx="5950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· Breaking fears,</a:t>
            </a:r>
          </a:p>
          <a:p>
            <a:endParaRPr lang="en-GB" sz="2400" dirty="0"/>
          </a:p>
          <a:p>
            <a:r>
              <a:rPr lang="en-GB" sz="2400" dirty="0"/>
              <a:t>· Explain why traditional journals do not meet the needs of modern scientific communication,</a:t>
            </a:r>
          </a:p>
          <a:p>
            <a:endParaRPr lang="en-GB" sz="2400" dirty="0"/>
          </a:p>
          <a:p>
            <a:r>
              <a:rPr lang="en-GB" sz="2400" dirty="0"/>
              <a:t>· Explain Open Research Europe and new trends at the international level.</a:t>
            </a:r>
          </a:p>
        </p:txBody>
      </p:sp>
    </p:spTree>
    <p:extLst>
      <p:ext uri="{BB962C8B-B14F-4D97-AF65-F5344CB8AC3E}">
        <p14:creationId xmlns:p14="http://schemas.microsoft.com/office/powerpoint/2010/main" val="287741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4000" b="1" dirty="0"/>
              <a:t>Approaches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9657" y="151477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· Education should include lively discussion,</a:t>
            </a:r>
          </a:p>
          <a:p>
            <a:endParaRPr lang="en-GB" sz="2400" dirty="0"/>
          </a:p>
          <a:p>
            <a:r>
              <a:rPr lang="en-GB" sz="2400" dirty="0"/>
              <a:t>· Not everyone should be expected to accept immediately, </a:t>
            </a:r>
          </a:p>
          <a:p>
            <a:endParaRPr lang="en-GB" sz="2400" dirty="0"/>
          </a:p>
          <a:p>
            <a:r>
              <a:rPr lang="en-GB" sz="2400" dirty="0"/>
              <a:t>· It is useful to invite a researcher who has published preprints to share their experience.</a:t>
            </a:r>
          </a:p>
        </p:txBody>
      </p:sp>
    </p:spTree>
    <p:extLst>
      <p:ext uri="{BB962C8B-B14F-4D97-AF65-F5344CB8AC3E}">
        <p14:creationId xmlns:p14="http://schemas.microsoft.com/office/powerpoint/2010/main" val="17979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479288" y="1370858"/>
            <a:ext cx="42250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Content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365516" cy="769441"/>
            <a:chOff x="1848112" y="1575921"/>
            <a:chExt cx="5365516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Introduction to preprints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65516" cy="769441"/>
            <a:chOff x="1848112" y="1575921"/>
            <a:chExt cx="5365516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65516" cy="1552310"/>
            <a:chOff x="1848112" y="1575921"/>
            <a:chExt cx="5365516" cy="15523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Preprints’ platform to share early findings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365516" cy="1083695"/>
            <a:chOff x="1848112" y="1575921"/>
            <a:chExt cx="5365516" cy="108369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736286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Training for researchers – practical exercises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66482" y="25075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64910" y="2600733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56841" y="3087816"/>
            <a:ext cx="43588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and against preprints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154" y="0"/>
            <a:ext cx="22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Formats</a:t>
            </a:r>
            <a:endParaRPr lang="en-GB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74255"/>
              </p:ext>
            </p:extLst>
          </p:nvPr>
        </p:nvGraphicFramePr>
        <p:xfrm>
          <a:off x="925846" y="874858"/>
          <a:ext cx="10563540" cy="560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405">
                <a:tc>
                  <a:txBody>
                    <a:bodyPr/>
                    <a:lstStyle/>
                    <a:p>
                      <a:r>
                        <a:rPr lang="en-US" dirty="0"/>
                        <a:t>Format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Technical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345">
                <a:tc>
                  <a:txBody>
                    <a:bodyPr/>
                    <a:lstStyle/>
                    <a:p>
                      <a:r>
                        <a:rPr lang="en-GB" dirty="0"/>
                        <a:t>Lecture + demo for researchers (90 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Verbal presentation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Preprints features: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Registration</a:t>
                      </a:r>
                      <a:r>
                        <a:rPr lang="en-GB" baseline="0" dirty="0"/>
                        <a:t> and d</a:t>
                      </a:r>
                      <a:r>
                        <a:rPr lang="en-GB" dirty="0"/>
                        <a:t>epositing: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Participants are free to ask any questions they may have during the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Computer + video beam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345">
                <a:tc>
                  <a:txBody>
                    <a:bodyPr/>
                    <a:lstStyle/>
                    <a:p>
                      <a:r>
                        <a:rPr lang="en-US" dirty="0"/>
                        <a:t>In person (</a:t>
                      </a:r>
                      <a:r>
                        <a:rPr lang="sr-Cyrl-RS" dirty="0"/>
                        <a:t>~45</a:t>
                      </a:r>
                      <a:r>
                        <a:rPr lang="sr-Cyrl-RS" baseline="0" dirty="0"/>
                        <a:t> </a:t>
                      </a:r>
                      <a:r>
                        <a:rPr lang="en-GB" baseline="0" dirty="0"/>
                        <a:t>min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Introduction to preprints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Preprint</a:t>
                      </a:r>
                      <a:r>
                        <a:rPr lang="en-GB" baseline="0" dirty="0"/>
                        <a:t> servers and searching literature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Participant is free to ask any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Live – in library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Depends on</a:t>
                      </a:r>
                      <a:r>
                        <a:rPr lang="en-GB" baseline="0" dirty="0"/>
                        <a:t> researchers’ or librarians’ prior knowledge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5500" y="120569"/>
            <a:ext cx="3944955" cy="768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Practical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35500" y="888643"/>
            <a:ext cx="46793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Researchers should be reminded that they have to take into account journal policies.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868" y="3164681"/>
            <a:ext cx="120565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· Local physicists, mathematicians and engineers have been using </a:t>
            </a:r>
            <a:r>
              <a:rPr lang="en-GB" dirty="0" err="1"/>
              <a:t>arXiv</a:t>
            </a:r>
            <a:r>
              <a:rPr lang="en-GB" dirty="0"/>
              <a:t> for a long time  and they know benefits of preprints,</a:t>
            </a:r>
            <a:br>
              <a:rPr lang="en-GB" dirty="0"/>
            </a:br>
            <a:endParaRPr lang="en-GB" dirty="0"/>
          </a:p>
          <a:p>
            <a:r>
              <a:rPr lang="en-GB" dirty="0"/>
              <a:t>· This practice is sporadically present among local psychologists: </a:t>
            </a:r>
            <a:br>
              <a:rPr lang="en-GB" dirty="0"/>
            </a:br>
            <a:r>
              <a:rPr lang="en-GB" dirty="0">
                <a:hlinkClick r:id="rId3"/>
              </a:rPr>
              <a:t>https://osf.io/3fjqk/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https://psyarxiv.com/discover?q=serbia</a:t>
            </a:r>
            <a:r>
              <a:rPr lang="en-GB" dirty="0"/>
              <a:t>, </a:t>
            </a:r>
          </a:p>
          <a:p>
            <a:br>
              <a:rPr lang="en-GB" dirty="0"/>
            </a:br>
            <a:r>
              <a:rPr lang="en-GB" dirty="0"/>
              <a:t>· Chemists are quite conservative, they publish in traditional journals and with major commercials publishers,</a:t>
            </a:r>
          </a:p>
          <a:p>
            <a:br>
              <a:rPr lang="en-GB" dirty="0"/>
            </a:br>
            <a:r>
              <a:rPr lang="en-GB" dirty="0"/>
              <a:t>· Researchers who work more intensively with colleagues from abroad are more likely to publish a preprint,</a:t>
            </a:r>
          </a:p>
          <a:p>
            <a:br>
              <a:rPr lang="en-GB" dirty="0"/>
            </a:br>
            <a:r>
              <a:rPr lang="en-GB" dirty="0"/>
              <a:t>· </a:t>
            </a:r>
            <a:r>
              <a:rPr lang="en-GB" b="1" dirty="0"/>
              <a:t>A major problem </a:t>
            </a:r>
            <a:r>
              <a:rPr lang="en-GB" dirty="0"/>
              <a:t>is the research evaluation system which relies on the Impact Factor, </a:t>
            </a:r>
          </a:p>
          <a:p>
            <a:br>
              <a:rPr lang="en-GB" dirty="0"/>
            </a:br>
            <a:r>
              <a:rPr lang="en-GB" dirty="0"/>
              <a:t>· The most suitable target group for education are researchers who are involved in EU projects.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84868" y="2290439"/>
            <a:ext cx="3097175" cy="7242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In Serbia</a:t>
            </a:r>
          </a:p>
        </p:txBody>
      </p:sp>
    </p:spTree>
    <p:extLst>
      <p:ext uri="{BB962C8B-B14F-4D97-AF65-F5344CB8AC3E}">
        <p14:creationId xmlns:p14="http://schemas.microsoft.com/office/powerpoint/2010/main" val="358910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5500" y="120569"/>
            <a:ext cx="11867814" cy="768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Tricky issues: Traditional model of publishing vs. Preprints</a:t>
            </a:r>
            <a:endParaRPr lang="en-GB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379" y="752765"/>
          <a:ext cx="11892476" cy="59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474">
                <a:tc>
                  <a:txBody>
                    <a:bodyPr/>
                    <a:lstStyle/>
                    <a:p>
                      <a:r>
                        <a:rPr lang="en-US" sz="2400" dirty="0"/>
                        <a:t>Traditional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Preprints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 S</a:t>
                      </a:r>
                      <a:r>
                        <a:rPr lang="en-US" sz="1400" dirty="0"/>
                        <a:t>mall number of reviewers,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 T</a:t>
                      </a:r>
                      <a:r>
                        <a:rPr lang="en-US" sz="1400" dirty="0"/>
                        <a:t>he review process is not</a:t>
                      </a:r>
                      <a:r>
                        <a:rPr lang="en-US" sz="1400" baseline="0" dirty="0"/>
                        <a:t> transparent (a paper might have been accepted despite a negative review, but the readers don’t have access to this information),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Is slow,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Paywalls</a:t>
                      </a:r>
                      <a:r>
                        <a:rPr lang="en-US" sz="1400" baseline="0" dirty="0"/>
                        <a:t> (one can’t have an opinion on a paper they can’t read),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Too many papers are published, some of which are never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Open access to a large number of researchers around the world,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ommenting, discussing and providing feedback (which may not be relevant, but it’</a:t>
                      </a:r>
                      <a:r>
                        <a:rPr lang="en-US" sz="1400" baseline="0" dirty="0"/>
                        <a:t>s at least transparent),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Even more preprints are published, some of which are never read,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 The common opinion is that the published results are certainly good (while publishers are still reluctant when it comes to publishing replication studies which demonstrate that some</a:t>
                      </a:r>
                      <a:r>
                        <a:rPr lang="en-US" sz="1400" baseline="0" dirty="0"/>
                        <a:t> results are not so good)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The common opinion is that preprints are not verified and that anyone can write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The part of </a:t>
                      </a:r>
                      <a:r>
                        <a:rPr lang="en-GB" sz="1400" dirty="0"/>
                        <a:t>the evaluation system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which relies on the impact factor,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Preprints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are not recognized in many countries and officially accepted in the research </a:t>
                      </a:r>
                      <a:r>
                        <a:rPr lang="en-GB" sz="1400" dirty="0"/>
                        <a:t>evaluation system,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Publishers constantly encourage publishing through the traditional model (personal gain).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Publishers often do not allow the publication of a preprint in their journals, which may discourage authors from setting up a preprint first and then publishing the paper.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2242" y="265219"/>
            <a:ext cx="2119072" cy="490670"/>
          </a:xfrm>
        </p:spPr>
        <p:txBody>
          <a:bodyPr/>
          <a:lstStyle/>
          <a:p>
            <a:pPr algn="l"/>
            <a:r>
              <a:rPr lang="en-US" sz="2800" dirty="0"/>
              <a:t>References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73493" y="1973943"/>
            <a:ext cx="11411270" cy="3952469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buAutoNum type="arabicPeriod"/>
            </a:pPr>
            <a:r>
              <a:rPr lang="en-US" sz="1600" dirty="0"/>
              <a:t>AMWA-EMWA-ISMPP Joint Position Statement on Medical Publications, Preprints, and Peer Review. </a:t>
            </a:r>
            <a:r>
              <a:rPr lang="en-US" sz="1600" i="1" dirty="0"/>
              <a:t>null</a:t>
            </a:r>
            <a:r>
              <a:rPr lang="en-US" sz="1600" dirty="0"/>
              <a:t> </a:t>
            </a:r>
            <a:r>
              <a:rPr lang="en-US" sz="1600" b="1" dirty="0"/>
              <a:t>2021</a:t>
            </a:r>
            <a:r>
              <a:rPr lang="en-US" sz="1600" dirty="0"/>
              <a:t>, 1–6. </a:t>
            </a:r>
            <a:r>
              <a:rPr lang="en-US" sz="1600" dirty="0">
                <a:hlinkClick r:id="rId3"/>
              </a:rPr>
              <a:t>https://doi.org/10.1080/03007995.2021.1900365</a:t>
            </a:r>
            <a:r>
              <a:rPr lang="en-US" sz="1600" dirty="0"/>
              <a:t>.</a:t>
            </a:r>
          </a:p>
          <a:p>
            <a:pPr marL="228600" indent="-228600">
              <a:buAutoNum type="arabicPeriod"/>
            </a:pPr>
            <a:r>
              <a:rPr lang="en-US" sz="1600" dirty="0" err="1"/>
              <a:t>Abdill</a:t>
            </a:r>
            <a:r>
              <a:rPr lang="en-US" sz="1600" dirty="0"/>
              <a:t> RJ, </a:t>
            </a:r>
            <a:r>
              <a:rPr lang="en-US" sz="1600" dirty="0" err="1"/>
              <a:t>Blekhman</a:t>
            </a:r>
            <a:r>
              <a:rPr lang="en-US" sz="1600" dirty="0"/>
              <a:t> R. Tracking the popularity and outcomes of all </a:t>
            </a:r>
            <a:r>
              <a:rPr lang="en-US" sz="1600" dirty="0" err="1"/>
              <a:t>bioRxiv</a:t>
            </a:r>
            <a:r>
              <a:rPr lang="en-US" sz="1600" dirty="0"/>
              <a:t> preprints. </a:t>
            </a:r>
            <a:r>
              <a:rPr lang="en-US" sz="1600" dirty="0" err="1"/>
              <a:t>Elife</a:t>
            </a:r>
            <a:r>
              <a:rPr lang="en-US" sz="1600" dirty="0"/>
              <a:t>. 2019;8:e45133.</a:t>
            </a:r>
          </a:p>
          <a:p>
            <a:pPr marL="228600" indent="-228600">
              <a:buAutoNum type="arabicPeriod"/>
            </a:pPr>
            <a:r>
              <a:rPr lang="en-US" sz="1600" dirty="0"/>
              <a:t>Fraser N, </a:t>
            </a:r>
            <a:r>
              <a:rPr lang="en-US" sz="1600" dirty="0" err="1"/>
              <a:t>Momeni</a:t>
            </a:r>
            <a:r>
              <a:rPr lang="en-US" sz="1600" dirty="0"/>
              <a:t> F, </a:t>
            </a:r>
            <a:r>
              <a:rPr lang="en-US" sz="1600" dirty="0" err="1"/>
              <a:t>Mayr</a:t>
            </a:r>
            <a:r>
              <a:rPr lang="en-US" sz="1600" dirty="0"/>
              <a:t> P, et al. The relationship between </a:t>
            </a:r>
            <a:r>
              <a:rPr lang="en-US" sz="1600" dirty="0" err="1"/>
              <a:t>bioRxiv</a:t>
            </a:r>
            <a:r>
              <a:rPr lang="en-US" sz="1600" dirty="0"/>
              <a:t> preprints, citations and </a:t>
            </a:r>
            <a:r>
              <a:rPr lang="en-US" sz="1600" dirty="0" err="1"/>
              <a:t>altmetrics</a:t>
            </a:r>
            <a:r>
              <a:rPr lang="en-US" sz="1600" dirty="0"/>
              <a:t>. Quant </a:t>
            </a:r>
            <a:r>
              <a:rPr lang="en-US" sz="1600" dirty="0" err="1"/>
              <a:t>Sci</a:t>
            </a:r>
            <a:r>
              <a:rPr lang="en-US" sz="1600" dirty="0"/>
              <a:t> Stud. 2020;1(2):618–638.</a:t>
            </a:r>
          </a:p>
          <a:p>
            <a:pPr marL="228600" indent="-228600">
              <a:buAutoNum type="arabicPeriod"/>
            </a:pPr>
            <a:r>
              <a:rPr lang="en-US" sz="1600" dirty="0" err="1"/>
              <a:t>Maslove</a:t>
            </a:r>
            <a:r>
              <a:rPr lang="en-US" sz="1600" dirty="0"/>
              <a:t> DM. Medical preprints-a debate worth having. J Am Med Assoc. 2018;319(5):443–444.</a:t>
            </a:r>
          </a:p>
          <a:p>
            <a:pPr marL="228600" indent="-228600">
              <a:buAutoNum type="arabicPeriod"/>
            </a:pPr>
            <a:r>
              <a:rPr lang="en-US" sz="1600" dirty="0" err="1"/>
              <a:t>Penfold</a:t>
            </a:r>
            <a:r>
              <a:rPr lang="en-US" sz="1600" dirty="0"/>
              <a:t> NC, Polka JK. Technical and social issues influencing the adoption of preprints in the life sciences. </a:t>
            </a:r>
            <a:r>
              <a:rPr lang="en-US" sz="1600" dirty="0" err="1"/>
              <a:t>Shafee</a:t>
            </a:r>
            <a:r>
              <a:rPr lang="en-US" sz="1600" dirty="0"/>
              <a:t> T, ed. </a:t>
            </a:r>
            <a:r>
              <a:rPr lang="en-US" sz="1600" dirty="0" err="1"/>
              <a:t>PLoS</a:t>
            </a:r>
            <a:r>
              <a:rPr lang="en-US" sz="1600" dirty="0"/>
              <a:t> Genet. 2020;16(4):e1008565.</a:t>
            </a:r>
          </a:p>
          <a:p>
            <a:pPr marL="228600" indent="-228600">
              <a:buFontTx/>
              <a:buAutoNum type="arabicPeriod"/>
            </a:pPr>
            <a:r>
              <a:rPr lang="en-US" sz="1600" dirty="0" err="1"/>
              <a:t>medRxiv</a:t>
            </a:r>
            <a:r>
              <a:rPr lang="en-US" sz="1600" dirty="0"/>
              <a:t>. Submission Guide. </a:t>
            </a:r>
            <a:r>
              <a:rPr lang="en-US" sz="1600" dirty="0" err="1"/>
              <a:t>medRxiv</a:t>
            </a:r>
            <a:r>
              <a:rPr lang="en-US" sz="1600" dirty="0"/>
              <a:t>. 2021. [cited 04 May 2021]. Available from:  </a:t>
            </a:r>
            <a:r>
              <a:rPr lang="en-US" sz="1600" dirty="0">
                <a:hlinkClick r:id="rId4"/>
              </a:rPr>
              <a:t>https://www.medrxiv.org/submit-a-manuscript</a:t>
            </a:r>
            <a:r>
              <a:rPr lang="en-US" sz="1600" dirty="0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GB" sz="1600" dirty="0" err="1"/>
              <a:t>Mudrak</a:t>
            </a:r>
            <a:r>
              <a:rPr lang="en-GB" sz="1600" dirty="0"/>
              <a:t>, B. What Are Preprints, and How Do They Benefit Authors? </a:t>
            </a:r>
            <a:r>
              <a:rPr lang="en-US" sz="1600" dirty="0"/>
              <a:t>Available from: </a:t>
            </a:r>
            <a:r>
              <a:rPr lang="en-GB" sz="1600" dirty="0">
                <a:hlinkClick r:id="rId5"/>
              </a:rPr>
              <a:t>https://www.aje.com/arc/benefits-of-preprints-for-researchers/</a:t>
            </a:r>
            <a:r>
              <a:rPr lang="en-GB" sz="1600" dirty="0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GB" sz="1600" dirty="0" err="1"/>
              <a:t>Serghiou</a:t>
            </a:r>
            <a:r>
              <a:rPr lang="en-GB" sz="1600" dirty="0"/>
              <a:t> S, Ioannidis JPA. </a:t>
            </a:r>
            <a:r>
              <a:rPr lang="en-GB" sz="1600" dirty="0" err="1"/>
              <a:t>Altmetric</a:t>
            </a:r>
            <a:r>
              <a:rPr lang="en-GB" sz="1600" dirty="0"/>
              <a:t> Scores, Citations, and Publication of Studies Posted as Preprints. </a:t>
            </a:r>
            <a:r>
              <a:rPr lang="en-GB" sz="1600" i="1" dirty="0"/>
              <a:t>JAMA.</a:t>
            </a:r>
            <a:r>
              <a:rPr lang="en-GB" sz="1600" dirty="0"/>
              <a:t> 2018;319(4):402–404. </a:t>
            </a:r>
            <a:r>
              <a:rPr lang="en-US" sz="1600" dirty="0">
                <a:hlinkClick r:id="rId6"/>
              </a:rPr>
              <a:t>https://doi.org/1</a:t>
            </a:r>
            <a:r>
              <a:rPr lang="en-GB" sz="1600" dirty="0">
                <a:hlinkClick r:id="rId6"/>
              </a:rPr>
              <a:t>0.1001/jama.2017.21168</a:t>
            </a:r>
            <a:r>
              <a:rPr lang="sr-Cyrl-RS" sz="1600" dirty="0"/>
              <a:t>. </a:t>
            </a:r>
            <a:endParaRPr lang="en-US" sz="1600" dirty="0"/>
          </a:p>
          <a:p>
            <a:pPr marL="228600" indent="-228600">
              <a:buFontTx/>
              <a:buAutoNum type="arabicPeriod"/>
            </a:pPr>
            <a:r>
              <a:rPr lang="en-US" sz="1600" dirty="0"/>
              <a:t>Polka, JK, &amp; </a:t>
            </a:r>
            <a:r>
              <a:rPr lang="en-US" sz="1600" dirty="0" err="1"/>
              <a:t>Penfold</a:t>
            </a:r>
            <a:r>
              <a:rPr lang="en-US" sz="1600" dirty="0"/>
              <a:t>, NC. Biomedical preprints per month, by source and as a fraction of total literature (Version 3.0) [Data set]. </a:t>
            </a:r>
            <a:r>
              <a:rPr lang="en-US" sz="1600" dirty="0" err="1"/>
              <a:t>Zenodo</a:t>
            </a:r>
            <a:r>
              <a:rPr lang="en-US" sz="1600" dirty="0"/>
              <a:t>. 2020. </a:t>
            </a:r>
            <a:r>
              <a:rPr lang="en-US" sz="1600" dirty="0">
                <a:hlinkClick r:id="rId7"/>
              </a:rPr>
              <a:t>http://doi.org/10.5281/zenodo.3819276</a:t>
            </a:r>
            <a:r>
              <a:rPr lang="en-US" sz="1600" dirty="0"/>
              <a:t> </a:t>
            </a:r>
          </a:p>
          <a:p>
            <a:pPr marL="228600" indent="-228600">
              <a:buAutoNum type="arabicPeriod"/>
            </a:pPr>
            <a:endParaRPr lang="en-US" sz="1600" dirty="0"/>
          </a:p>
          <a:p>
            <a:pPr marL="228600" indent="-228600">
              <a:buAutoNum type="arabicPeriod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1733112"/>
            <a:ext cx="12196762" cy="1360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1835550"/>
            <a:ext cx="12196762" cy="1155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1957711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Questions</a:t>
            </a:r>
            <a:r>
              <a:rPr lang="sr-Latn-RS" altLang="ko-KR" sz="60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5454739" y="4216802"/>
            <a:ext cx="1192805" cy="2285599"/>
            <a:chOff x="5174351" y="2344852"/>
            <a:chExt cx="1843306" cy="3750389"/>
          </a:xfrm>
        </p:grpSpPr>
        <p:grpSp>
          <p:nvGrpSpPr>
            <p:cNvPr id="50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66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64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62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60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4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58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5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56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749638" y="6026643"/>
            <a:ext cx="469562" cy="44672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59140" y="5489614"/>
            <a:ext cx="440484" cy="41770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759359" y="4978528"/>
            <a:ext cx="414400" cy="39683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306287" y="5036234"/>
            <a:ext cx="284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2"/>
              </a:rPr>
              <a:t>a</a:t>
            </a:r>
            <a:r>
              <a:rPr lang="sr-Latn-RS" b="1" dirty="0">
                <a:solidFill>
                  <a:schemeClr val="bg1"/>
                </a:solidFill>
                <a:hlinkClick r:id="rId2"/>
              </a:rPr>
              <a:t>nadj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@</a:t>
            </a:r>
            <a:r>
              <a:rPr lang="en-US" b="1" dirty="0" err="1">
                <a:solidFill>
                  <a:schemeClr val="bg1"/>
                </a:solidFill>
                <a:hlinkClick r:id="rId2"/>
              </a:rPr>
              <a:t>chem.bg.ac.rs</a:t>
            </a:r>
            <a:br>
              <a:rPr lang="sr-Latn-RS" b="1" dirty="0">
                <a:solidFill>
                  <a:schemeClr val="bg1"/>
                </a:solidFill>
              </a:rPr>
            </a:br>
            <a:endParaRPr lang="sr-Latn-R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@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hlinkClick r:id="rId3"/>
              </a:rPr>
              <a:t>ana_carpediem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sr-Latn-RS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Ana 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Đorđević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6748" y="5980566"/>
            <a:ext cx="1448233" cy="5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D9C2427E-9E26-41C8-8382-49079B6AAF62}"/>
              </a:ext>
            </a:extLst>
          </p:cNvPr>
          <p:cNvSpPr/>
          <p:nvPr/>
        </p:nvSpPr>
        <p:spPr>
          <a:xfrm rot="355510">
            <a:off x="3646835" y="1817066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7D2FEB4E-9B40-43EA-9DC1-F9FF01AAA86B}"/>
              </a:ext>
            </a:extLst>
          </p:cNvPr>
          <p:cNvSpPr/>
          <p:nvPr/>
        </p:nvSpPr>
        <p:spPr>
          <a:xfrm rot="2581066" flipH="1">
            <a:off x="4958096" y="3013281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5B3B4F-4D8D-4921-B57A-C3AB214A2370}"/>
              </a:ext>
            </a:extLst>
          </p:cNvPr>
          <p:cNvSpPr/>
          <p:nvPr/>
        </p:nvSpPr>
        <p:spPr>
          <a:xfrm>
            <a:off x="3631411" y="3846720"/>
            <a:ext cx="18288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18288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18288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18288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18288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24">
            <a:extLst>
              <a:ext uri="{FF2B5EF4-FFF2-40B4-BE49-F238E27FC236}">
                <a16:creationId xmlns:a16="http://schemas.microsoft.com/office/drawing/2014/main" id="{B168B73D-FB15-405A-BDDE-20AF406DE95F}"/>
              </a:ext>
            </a:extLst>
          </p:cNvPr>
          <p:cNvSpPr>
            <a:spLocks noChangeAspect="1"/>
          </p:cNvSpPr>
          <p:nvPr/>
        </p:nvSpPr>
        <p:spPr>
          <a:xfrm rot="8369018">
            <a:off x="6767055" y="4769562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02BF7EDC-0B24-456E-AC52-B67D79C57EDE}"/>
              </a:ext>
            </a:extLst>
          </p:cNvPr>
          <p:cNvSpPr>
            <a:spLocks noChangeAspect="1"/>
          </p:cNvSpPr>
          <p:nvPr/>
        </p:nvSpPr>
        <p:spPr>
          <a:xfrm>
            <a:off x="6781632" y="38630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2E4E08B5-7AD5-426F-8910-E79C7196BD19}"/>
              </a:ext>
            </a:extLst>
          </p:cNvPr>
          <p:cNvSpPr>
            <a:spLocks noChangeAspect="1"/>
          </p:cNvSpPr>
          <p:nvPr/>
        </p:nvSpPr>
        <p:spPr>
          <a:xfrm>
            <a:off x="6856197" y="2974979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0527C4C-6A59-41BE-94C5-DADEBABE07AB}"/>
              </a:ext>
            </a:extLst>
          </p:cNvPr>
          <p:cNvSpPr/>
          <p:nvPr/>
        </p:nvSpPr>
        <p:spPr>
          <a:xfrm rot="5400000">
            <a:off x="6820795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Frame 1">
            <a:extLst>
              <a:ext uri="{FF2B5EF4-FFF2-40B4-BE49-F238E27FC236}">
                <a16:creationId xmlns:a16="http://schemas.microsoft.com/office/drawing/2014/main" id="{F80C00A1-5F97-40D5-8735-AF0C147FC102}"/>
              </a:ext>
            </a:extLst>
          </p:cNvPr>
          <p:cNvSpPr/>
          <p:nvPr/>
        </p:nvSpPr>
        <p:spPr>
          <a:xfrm>
            <a:off x="6864457" y="1997011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" name="Group 91">
            <a:extLst>
              <a:ext uri="{FF2B5EF4-FFF2-40B4-BE49-F238E27FC236}">
                <a16:creationId xmlns:a16="http://schemas.microsoft.com/office/drawing/2014/main" id="{0999D511-1522-4B37-963D-77F062A04536}"/>
              </a:ext>
            </a:extLst>
          </p:cNvPr>
          <p:cNvGrpSpPr/>
          <p:nvPr/>
        </p:nvGrpSpPr>
        <p:grpSpPr>
          <a:xfrm rot="981562" flipH="1">
            <a:off x="1513194" y="3059792"/>
            <a:ext cx="3068864" cy="2908192"/>
            <a:chOff x="-116760" y="950876"/>
            <a:chExt cx="6261875" cy="5934029"/>
          </a:xfrm>
        </p:grpSpPr>
        <p:grpSp>
          <p:nvGrpSpPr>
            <p:cNvPr id="8" name="Group 92">
              <a:extLst>
                <a:ext uri="{FF2B5EF4-FFF2-40B4-BE49-F238E27FC236}">
                  <a16:creationId xmlns:a16="http://schemas.microsoft.com/office/drawing/2014/main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93">
              <a:extLst>
                <a:ext uri="{FF2B5EF4-FFF2-40B4-BE49-F238E27FC236}">
                  <a16:creationId xmlns:a16="http://schemas.microsoft.com/office/drawing/2014/main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EFE0271-7A65-4BB9-8E1D-F67FE82C9A2B}"/>
              </a:ext>
            </a:extLst>
          </p:cNvPr>
          <p:cNvSpPr/>
          <p:nvPr/>
        </p:nvSpPr>
        <p:spPr>
          <a:xfrm rot="1022389">
            <a:off x="5088163" y="897607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8" name="Picture 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326" y="1167063"/>
            <a:ext cx="4728410" cy="47885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6100011" y="6039737"/>
            <a:ext cx="50540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Thomas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Shafee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Own work; adapted from diagram by Ginny Barbour (CC BY 4.0)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443789" y="1"/>
            <a:ext cx="8496077" cy="914400"/>
          </a:xfrm>
        </p:spPr>
        <p:txBody>
          <a:bodyPr/>
          <a:lstStyle/>
          <a:p>
            <a:r>
              <a:rPr lang="en-US" sz="4800" b="1" dirty="0"/>
              <a:t>Characteristics of preprints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1C3D5-A12E-4B60-9180-93D9426808EA}"/>
              </a:ext>
            </a:extLst>
          </p:cNvPr>
          <p:cNvSpPr txBox="1"/>
          <p:nvPr/>
        </p:nvSpPr>
        <p:spPr>
          <a:xfrm>
            <a:off x="1491916" y="1900990"/>
            <a:ext cx="6521115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preprints are preliminary scientific reports that are made publicly available online for anyone to read, comment , and discuss before they have been  peer reviewed,</a:t>
            </a:r>
            <a:endParaRPr lang="sr-Latn-R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preprints enable rapid release and discussion of data</a:t>
            </a:r>
            <a:r>
              <a:rPr lang="sr-Latn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orking in progress with constant feedback,</a:t>
            </a:r>
            <a:endParaRPr lang="sr-Latn-R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reprints are often not indexed in mainstream bibliographic services</a:t>
            </a:r>
            <a:r>
              <a:rPr lang="sr-Latn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Benefits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157483" y="1660309"/>
            <a:ext cx="6881455" cy="20650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Credit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Visibility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06132" y="4453466"/>
            <a:ext cx="4707467" cy="15917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List of funder policies: </a:t>
            </a:r>
            <a:r>
              <a:rPr lang="en-GB" dirty="0">
                <a:hlinkClick r:id="rId3"/>
              </a:rPr>
              <a:t>https://asapbio.org/funder-policies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95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44379"/>
            <a:ext cx="11573197" cy="91937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Science, Natural Science &amp; Humanities</a:t>
            </a:r>
            <a:r>
              <a:rPr lang="sr-Latn-R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154923E3-C643-4767-9459-C42D4D9DCE2F}"/>
              </a:ext>
            </a:extLst>
          </p:cNvPr>
          <p:cNvGrpSpPr/>
          <p:nvPr/>
        </p:nvGrpSpPr>
        <p:grpSpPr>
          <a:xfrm>
            <a:off x="908939" y="3390085"/>
            <a:ext cx="3374574" cy="3197038"/>
            <a:chOff x="7896385" y="3137166"/>
            <a:chExt cx="2982619" cy="28257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2517C42E-678B-434A-82D5-E63C0C8DA965}"/>
                </a:ext>
              </a:extLst>
            </p:cNvPr>
            <p:cNvSpPr/>
            <p:nvPr/>
          </p:nvSpPr>
          <p:spPr>
            <a:xfrm>
              <a:off x="8210366" y="3137166"/>
              <a:ext cx="2351766" cy="2825704"/>
            </a:xfrm>
            <a:prstGeom prst="roundRect">
              <a:avLst>
                <a:gd name="adj" fmla="val 6085"/>
              </a:avLst>
            </a:prstGeom>
            <a:grpFill/>
            <a:ln w="2698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686908-1FB4-4280-BC70-20B2566DF9F3}"/>
                </a:ext>
              </a:extLst>
            </p:cNvPr>
            <p:cNvSpPr/>
            <p:nvPr/>
          </p:nvSpPr>
          <p:spPr>
            <a:xfrm>
              <a:off x="7896385" y="3756661"/>
              <a:ext cx="2982619" cy="1816243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  <a:gd name="connsiteX0" fmla="*/ 0 w 2947481"/>
                <a:gd name="connsiteY0" fmla="*/ 194553 h 1851382"/>
                <a:gd name="connsiteX1" fmla="*/ 1545755 w 2947481"/>
                <a:gd name="connsiteY1" fmla="*/ 1851382 h 1851382"/>
                <a:gd name="connsiteX2" fmla="*/ 2947481 w 2947481"/>
                <a:gd name="connsiteY2" fmla="*/ 1429967 h 1851382"/>
                <a:gd name="connsiteX3" fmla="*/ 1400783 w 2947481"/>
                <a:gd name="connsiteY3" fmla="*/ 0 h 1851382"/>
                <a:gd name="connsiteX4" fmla="*/ 0 w 2947481"/>
                <a:gd name="connsiteY4" fmla="*/ 194553 h 1851382"/>
                <a:gd name="connsiteX0" fmla="*/ 0 w 2965050"/>
                <a:gd name="connsiteY0" fmla="*/ 194553 h 1851382"/>
                <a:gd name="connsiteX1" fmla="*/ 1545755 w 2965050"/>
                <a:gd name="connsiteY1" fmla="*/ 1851382 h 1851382"/>
                <a:gd name="connsiteX2" fmla="*/ 2965050 w 2965050"/>
                <a:gd name="connsiteY2" fmla="*/ 1447537 h 1851382"/>
                <a:gd name="connsiteX3" fmla="*/ 1400783 w 2965050"/>
                <a:gd name="connsiteY3" fmla="*/ 0 h 1851382"/>
                <a:gd name="connsiteX4" fmla="*/ 0 w 2965050"/>
                <a:gd name="connsiteY4" fmla="*/ 194553 h 1851382"/>
                <a:gd name="connsiteX0" fmla="*/ 0 w 2982619"/>
                <a:gd name="connsiteY0" fmla="*/ 194553 h 1851382"/>
                <a:gd name="connsiteX1" fmla="*/ 1563324 w 2982619"/>
                <a:gd name="connsiteY1" fmla="*/ 1851382 h 1851382"/>
                <a:gd name="connsiteX2" fmla="*/ 2982619 w 2982619"/>
                <a:gd name="connsiteY2" fmla="*/ 1447537 h 1851382"/>
                <a:gd name="connsiteX3" fmla="*/ 1418352 w 2982619"/>
                <a:gd name="connsiteY3" fmla="*/ 0 h 1851382"/>
                <a:gd name="connsiteX4" fmla="*/ 0 w 2982619"/>
                <a:gd name="connsiteY4" fmla="*/ 194553 h 1851382"/>
                <a:gd name="connsiteX0" fmla="*/ 0 w 2982619"/>
                <a:gd name="connsiteY0" fmla="*/ 159414 h 1816243"/>
                <a:gd name="connsiteX1" fmla="*/ 1563324 w 2982619"/>
                <a:gd name="connsiteY1" fmla="*/ 1816243 h 1816243"/>
                <a:gd name="connsiteX2" fmla="*/ 2982619 w 2982619"/>
                <a:gd name="connsiteY2" fmla="*/ 1412398 h 1816243"/>
                <a:gd name="connsiteX3" fmla="*/ 1444706 w 2982619"/>
                <a:gd name="connsiteY3" fmla="*/ 0 h 1816243"/>
                <a:gd name="connsiteX4" fmla="*/ 0 w 2982619"/>
                <a:gd name="connsiteY4" fmla="*/ 159414 h 181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619" h="1816243">
                  <a:moveTo>
                    <a:pt x="0" y="159414"/>
                  </a:moveTo>
                  <a:lnTo>
                    <a:pt x="1563324" y="1816243"/>
                  </a:lnTo>
                  <a:lnTo>
                    <a:pt x="2982619" y="1412398"/>
                  </a:lnTo>
                  <a:lnTo>
                    <a:pt x="1444706" y="0"/>
                  </a:lnTo>
                  <a:lnTo>
                    <a:pt x="0" y="1594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79F18A16-1933-472A-81FD-6368260DF74A}"/>
              </a:ext>
            </a:extLst>
          </p:cNvPr>
          <p:cNvSpPr>
            <a:spLocks/>
          </p:cNvSpPr>
          <p:nvPr/>
        </p:nvSpPr>
        <p:spPr bwMode="auto">
          <a:xfrm rot="10437640" flipV="1">
            <a:off x="2017747" y="4151511"/>
            <a:ext cx="1249240" cy="1872749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perspectiveContrastingRightFacing" fov="900000">
              <a:rot lat="19200000" lon="18600000" rev="1752261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59345ED-AA9E-40FF-8CBF-A257049A810C}"/>
              </a:ext>
            </a:extLst>
          </p:cNvPr>
          <p:cNvGrpSpPr/>
          <p:nvPr/>
        </p:nvGrpSpPr>
        <p:grpSpPr>
          <a:xfrm rot="21297174">
            <a:off x="2524627" y="1657315"/>
            <a:ext cx="3704673" cy="2739632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F8C60-3CB2-414E-AC6A-3A3A7D37DD19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4729E8AC-0E2E-4B09-8F89-5CA98DBB83B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D53FCC-36AB-4900-9255-AE419A861B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42E972-6E96-4358-9DC2-974FD8DC8C19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4DC74E-5626-4654-8506-CC3263AA14F2}"/>
              </a:ext>
            </a:extLst>
          </p:cNvPr>
          <p:cNvSpPr txBox="1"/>
          <p:nvPr/>
        </p:nvSpPr>
        <p:spPr>
          <a:xfrm>
            <a:off x="6400277" y="2968580"/>
            <a:ext cx="5225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sr-Latn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apidly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adopted</a:t>
            </a:r>
            <a:r>
              <a:rPr lang="sr-Latn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r-Latn-R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sr-Latn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immediate availability to their peers and the public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avoiding lengthy peer-review processes prior to release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readers 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leave comments…</a:t>
            </a:r>
          </a:p>
        </p:txBody>
      </p:sp>
    </p:spTree>
    <p:extLst>
      <p:ext uri="{BB962C8B-B14F-4D97-AF65-F5344CB8AC3E}">
        <p14:creationId xmlns:p14="http://schemas.microsoft.com/office/powerpoint/2010/main" val="421410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4772E7-82CC-4144-83C7-8FFB326DC079}"/>
              </a:ext>
            </a:extLst>
          </p:cNvPr>
          <p:cNvGrpSpPr/>
          <p:nvPr/>
        </p:nvGrpSpPr>
        <p:grpSpPr>
          <a:xfrm>
            <a:off x="1703921" y="4317331"/>
            <a:ext cx="3097626" cy="1701936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46DEDE-FF5E-437C-976D-FB0B93B8C9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EA01A3-EE3C-4B36-9CEA-44296F8640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E53A6B-B6CE-4BCD-8862-41AB76A2AA2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376A-4687-4B7F-AC71-A1A4EB78E8F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8B8562-33FC-4782-8CDF-E61573A4C5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7271BF6-4B60-4AA0-8053-F4AE0AD944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CC32E80-3EF0-4D7B-B8E3-D185103597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9D1BDC0-8D04-4AEB-A2FC-EA3A00639A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1E93532-3511-4FE9-A8D2-28CDC9FBF95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B92F133-F8B5-4813-8154-E75D07D5676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36CFBF0-8BE5-486E-B053-8C73E997689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D9BDD9-2A3B-4F38-9A5E-121691355E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DAF4878A-D218-4EEC-8F33-F2D51BC11C48}"/>
              </a:ext>
            </a:extLst>
          </p:cNvPr>
          <p:cNvGrpSpPr/>
          <p:nvPr/>
        </p:nvGrpSpPr>
        <p:grpSpPr>
          <a:xfrm>
            <a:off x="449153" y="2174426"/>
            <a:ext cx="5368661" cy="4285809"/>
            <a:chOff x="481157" y="2167303"/>
            <a:chExt cx="4949776" cy="3951413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AA42B98-B352-477C-A415-B350AACBD165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AEDD22C5-648B-45A5-8606-C93D9620A7AD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580800-CD6F-44C5-AE19-BC6DCB12F36C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807ACC-0CF3-4CE8-8AD2-557EC4698484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CE310088-9FC2-428B-B1B5-3BF0174DF240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FD5DAA-01B4-4659-B6F7-145DC4B314A9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81D901-3B1A-4A3B-87FB-31BB7B0B4CB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78AE8080-5005-40EE-8380-95734CBD946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0068B9-1A51-45AD-931C-B5A435DC06B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B11A42-31D2-42CA-B29D-8E76E8F8096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660EC460-1C4A-4FE2-8400-045DBB97EBDB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A3D6C27A-C158-4861-B79A-CDBE70E9D997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410933"/>
            <a:ext cx="5536551" cy="1429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EE24C3-9E23-4EAC-A6DF-502FD248B6EB}"/>
              </a:ext>
            </a:extLst>
          </p:cNvPr>
          <p:cNvSpPr txBox="1"/>
          <p:nvPr/>
        </p:nvSpPr>
        <p:spPr>
          <a:xfrm>
            <a:off x="1038608" y="631724"/>
            <a:ext cx="3816645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Issue</a:t>
            </a:r>
            <a:r>
              <a:rPr lang="sr-Latn-R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with preprints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6D5F29-10D4-4AE3-BDDC-D504C41CBB03}"/>
              </a:ext>
            </a:extLst>
          </p:cNvPr>
          <p:cNvSpPr txBox="1"/>
          <p:nvPr/>
        </p:nvSpPr>
        <p:spPr>
          <a:xfrm>
            <a:off x="6267433" y="1938612"/>
            <a:ext cx="5536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sr-Latn-R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Pressure to publish quickly,</a:t>
            </a:r>
          </a:p>
          <a:p>
            <a:pPr>
              <a:buFont typeface="Arial" charset="0"/>
              <a:buChar char="•"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Many preprints are never revised,</a:t>
            </a:r>
          </a:p>
          <a:p>
            <a:pPr>
              <a:buFont typeface="Arial" charset="0"/>
              <a:buChar char="•"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Preliminary results could be reported by the media or posted and discussed on social media with little regard,</a:t>
            </a:r>
          </a:p>
          <a:p>
            <a:pPr>
              <a:buFont typeface="Arial" charset="0"/>
              <a:buChar char="•"/>
            </a:pP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sr-Latn-RS" sz="2800" dirty="0">
                <a:solidFill>
                  <a:schemeClr val="accent1"/>
                </a:solidFill>
              </a:rPr>
              <a:t> </a:t>
            </a:r>
            <a:r>
              <a:rPr lang="sr-Latn-RS" sz="2800" b="1" dirty="0">
                <a:solidFill>
                  <a:schemeClr val="accent1"/>
                </a:solidFill>
              </a:rPr>
              <a:t>Retrospective “tagging” won’t have much effect.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r-Latn-RS" sz="4400" dirty="0"/>
              <a:t>Suggested solutions...</a:t>
            </a:r>
            <a:endParaRPr lang="en-US" sz="44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0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1041080" y="4577115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1363CDB-300C-452C-BBA5-646BAF4D985D}"/>
              </a:ext>
            </a:extLst>
          </p:cNvPr>
          <p:cNvSpPr/>
          <p:nvPr/>
        </p:nvSpPr>
        <p:spPr>
          <a:xfrm rot="5400000">
            <a:off x="1094820" y="539994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9154" y="2030676"/>
            <a:ext cx="63596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References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should clearly disclose that the source is a preprint</a:t>
            </a:r>
            <a:r>
              <a:rPr lang="sr-Cyrl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DOI, preprint link…</a:t>
            </a:r>
            <a:r>
              <a:rPr lang="sr-Cyrl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sr-Latn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Preprints should not be used as references in any medical publication</a:t>
            </a:r>
            <a:r>
              <a:rPr lang="sr-Cyrl-R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Watermarking the article,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Highlighting that the findings have not been formally peer reviewed,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Pre-publication checks by server hosts,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Preprints marked and linked via DOI to the subsequently fully published article.</a:t>
            </a: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29112"/>
            <a:ext cx="6761747" cy="3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4936" y="5562296"/>
            <a:ext cx="8787063" cy="12957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242" y="2"/>
            <a:ext cx="6765758" cy="178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0821" y="1842836"/>
            <a:ext cx="4692316" cy="24789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2695" y="4403556"/>
            <a:ext cx="4800599" cy="958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0" y="0"/>
            <a:ext cx="5485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Directory of preprint server policies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and practices:</a:t>
            </a:r>
            <a:endParaRPr lang="en-US" sz="2400" b="1" dirty="0"/>
          </a:p>
          <a:p>
            <a:r>
              <a:rPr lang="en-US" sz="2400" b="1" dirty="0">
                <a:hlinkClick r:id="rId8"/>
              </a:rPr>
              <a:t>https://asapbio.org/preprint-servers</a:t>
            </a:r>
            <a:r>
              <a:rPr lang="en-US" sz="2400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33095"/>
            <a:ext cx="3236495" cy="14249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6649</TotalTime>
  <Words>1244</Words>
  <Application>Microsoft Macintosh PowerPoint</Application>
  <PresentationFormat>Widescreen</PresentationFormat>
  <Paragraphs>155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Jean Fairbairn</cp:lastModifiedBy>
  <cp:revision>345</cp:revision>
  <dcterms:created xsi:type="dcterms:W3CDTF">2019-01-14T06:35:35Z</dcterms:created>
  <dcterms:modified xsi:type="dcterms:W3CDTF">2021-06-10T10:10:10Z</dcterms:modified>
</cp:coreProperties>
</file>