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60" r:id="rId2"/>
    <p:sldId id="263" r:id="rId3"/>
    <p:sldId id="318" r:id="rId4"/>
    <p:sldId id="302" r:id="rId5"/>
    <p:sldId id="319" r:id="rId6"/>
    <p:sldId id="343" r:id="rId7"/>
    <p:sldId id="320" r:id="rId8"/>
    <p:sldId id="305" r:id="rId9"/>
    <p:sldId id="306" r:id="rId10"/>
    <p:sldId id="309" r:id="rId11"/>
    <p:sldId id="310" r:id="rId12"/>
    <p:sldId id="340" r:id="rId13"/>
    <p:sldId id="350" r:id="rId14"/>
    <p:sldId id="346" r:id="rId15"/>
    <p:sldId id="351" r:id="rId16"/>
    <p:sldId id="347" r:id="rId17"/>
    <p:sldId id="348" r:id="rId18"/>
    <p:sldId id="342" r:id="rId19"/>
    <p:sldId id="336" r:id="rId20"/>
    <p:sldId id="315" r:id="rId21"/>
    <p:sldId id="349" r:id="rId22"/>
    <p:sldId id="301" r:id="rId23"/>
    <p:sldId id="352" r:id="rId24"/>
    <p:sldId id="360" r:id="rId25"/>
    <p:sldId id="300" r:id="rId26"/>
    <p:sldId id="361" r:id="rId27"/>
    <p:sldId id="364" r:id="rId28"/>
    <p:sldId id="362" r:id="rId29"/>
    <p:sldId id="363" r:id="rId30"/>
    <p:sldId id="365" r:id="rId31"/>
    <p:sldId id="366" r:id="rId32"/>
    <p:sldId id="368" r:id="rId33"/>
    <p:sldId id="358" r:id="rId34"/>
    <p:sldId id="357"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99" autoAdjust="0"/>
    <p:restoredTop sz="96586" autoAdjust="0"/>
  </p:normalViewPr>
  <p:slideViewPr>
    <p:cSldViewPr snapToGrid="0">
      <p:cViewPr varScale="1">
        <p:scale>
          <a:sx n="122" d="100"/>
          <a:sy n="122" d="100"/>
        </p:scale>
        <p:origin x="804" y="114"/>
      </p:cViewPr>
      <p:guideLst/>
    </p:cSldViewPr>
  </p:slideViewPr>
  <p:notesTextViewPr>
    <p:cViewPr>
      <p:scale>
        <a:sx n="1" d="1"/>
        <a:sy n="1" d="1"/>
      </p:scale>
      <p:origin x="0" y="0"/>
    </p:cViewPr>
  </p:notesTextViewPr>
  <p:sorterViewPr>
    <p:cViewPr>
      <p:scale>
        <a:sx n="100" d="100"/>
        <a:sy n="100" d="100"/>
      </p:scale>
      <p:origin x="0" y="-270"/>
    </p:cViewPr>
  </p:sorterViewPr>
  <p:notesViewPr>
    <p:cSldViewPr snapToGrid="0">
      <p:cViewPr>
        <p:scale>
          <a:sx n="100" d="100"/>
          <a:sy n="100" d="100"/>
        </p:scale>
        <p:origin x="2136" y="-3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plosion val="10"/>
          <c:dPt>
            <c:idx val="0"/>
            <c:bubble3D val="0"/>
            <c:spPr>
              <a:solidFill>
                <a:srgbClr val="FF0000"/>
              </a:solidFill>
              <a:ln w="190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0BF-4372-82EC-C02A39AF54AB}"/>
              </c:ext>
            </c:extLst>
          </c:dPt>
          <c:dPt>
            <c:idx val="1"/>
            <c:bubble3D val="0"/>
            <c:spPr>
              <a:solidFill>
                <a:schemeClr val="tx2">
                  <a:lumMod val="75000"/>
                </a:schemeClr>
              </a:solidFill>
              <a:ln w="190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0BF-4372-82EC-C02A39AF54AB}"/>
              </c:ext>
            </c:extLst>
          </c:dPt>
          <c:cat>
            <c:numRef>
              <c:f>Sheet1!$A$2:$A$3</c:f>
              <c:numCache>
                <c:formatCode>General</c:formatCode>
                <c:ptCount val="2"/>
              </c:numCache>
            </c:numRef>
          </c:cat>
          <c:val>
            <c:numRef>
              <c:f>Sheet1!$B$2:$B$3</c:f>
              <c:numCache>
                <c:formatCode>General</c:formatCode>
                <c:ptCount val="2"/>
                <c:pt idx="0" formatCode="0%">
                  <c:v>0.1</c:v>
                </c:pt>
                <c:pt idx="1">
                  <c:v>3.2</c:v>
                </c:pt>
              </c:numCache>
            </c:numRef>
          </c:val>
          <c:extLst>
            <c:ext xmlns:c16="http://schemas.microsoft.com/office/drawing/2014/chart" uri="{C3380CC4-5D6E-409C-BE32-E72D297353CC}">
              <c16:uniqueId val="{00000004-30BF-4372-82EC-C02A39AF54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plosion val="8"/>
          <c:dPt>
            <c:idx val="0"/>
            <c:bubble3D val="0"/>
            <c:spPr>
              <a:solidFill>
                <a:srgbClr val="FF0000"/>
              </a:solidFill>
              <a:ln w="190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C4A-429B-8AFD-3C8F8AB1E712}"/>
              </c:ext>
            </c:extLst>
          </c:dPt>
          <c:dPt>
            <c:idx val="1"/>
            <c:bubble3D val="0"/>
            <c:explosion val="6"/>
            <c:spPr>
              <a:solidFill>
                <a:schemeClr val="accent3">
                  <a:lumMod val="75000"/>
                </a:schemeClr>
              </a:solidFill>
              <a:ln w="190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C4A-429B-8AFD-3C8F8AB1E712}"/>
              </c:ext>
            </c:extLst>
          </c:dPt>
          <c:cat>
            <c:strRef>
              <c:f>Sheet1!$A$2</c:f>
              <c:strCache>
                <c:ptCount val="1"/>
                <c:pt idx="0">
                  <c:v>1st Qtr</c:v>
                </c:pt>
              </c:strCache>
            </c:strRef>
          </c:cat>
          <c:val>
            <c:numRef>
              <c:f>Sheet1!$B$2:$B$3</c:f>
              <c:numCache>
                <c:formatCode>0%</c:formatCode>
                <c:ptCount val="2"/>
                <c:pt idx="0">
                  <c:v>0.01</c:v>
                </c:pt>
                <c:pt idx="1">
                  <c:v>0.99</c:v>
                </c:pt>
              </c:numCache>
            </c:numRef>
          </c:val>
          <c:extLst>
            <c:ext xmlns:c16="http://schemas.microsoft.com/office/drawing/2014/chart" uri="{C3380CC4-5D6E-409C-BE32-E72D297353CC}">
              <c16:uniqueId val="{00000004-CC4A-429B-8AFD-3C8F8AB1E7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17E-48AC-8D16-83148BAC3D1E}"/>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317E-48AC-8D16-83148BAC3D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7E-48AC-8D16-83148BAC3D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7E-48AC-8D16-83148BAC3D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7E-48AC-8D16-83148BAC3D1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17E-48AC-8D16-83148BAC3D1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7E-48AC-8D16-83148BAC3D1E}"/>
              </c:ext>
            </c:extLst>
          </c:dPt>
          <c:dLbls>
            <c:dLbl>
              <c:idx val="0"/>
              <c:layout>
                <c:manualLayout>
                  <c:x val="-0.22750546171461195"/>
                  <c:y val="0.13209296966008033"/>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fld id="{9E595984-2C70-7D40-9AA4-644CAF9D0138}" type="CATEGORYNAME">
                      <a:rPr lang="en-US" sz="3200" b="1" smtClean="0">
                        <a:solidFill>
                          <a:schemeClr val="bg1"/>
                        </a:solidFill>
                      </a:rPr>
                      <a:pPr>
                        <a:defRPr sz="2400"/>
                      </a:pPr>
                      <a:t>[CATEGORY NAME]</a:t>
                    </a:fld>
                    <a:r>
                      <a:rPr lang="en-US" sz="2400" b="1" baseline="0" dirty="0">
                        <a:solidFill>
                          <a:schemeClr val="bg1"/>
                        </a:solidFill>
                      </a:rPr>
                      <a:t> </a:t>
                    </a:r>
                    <a:fld id="{E870BA66-803A-4546-AC86-2056A67E1BEB}" type="VALUE">
                      <a:rPr lang="en-US" sz="2400" b="1" baseline="0">
                        <a:solidFill>
                          <a:schemeClr val="bg1"/>
                        </a:solidFill>
                      </a:rPr>
                      <a:pPr>
                        <a:defRPr sz="2400"/>
                      </a:pPr>
                      <a:t>[VALUE]</a:t>
                    </a:fld>
                    <a:endParaRPr lang="en-US" sz="2400" b="1"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458599808487529"/>
                      <c:h val="0.2636206879374377"/>
                    </c:manualLayout>
                  </c15:layout>
                  <c15:dlblFieldTable/>
                  <c15:showDataLabelsRange val="0"/>
                </c:ext>
                <c:ext xmlns:c16="http://schemas.microsoft.com/office/drawing/2014/chart" uri="{C3380CC4-5D6E-409C-BE32-E72D297353CC}">
                  <c16:uniqueId val="{00000001-317E-48AC-8D16-83148BAC3D1E}"/>
                </c:ext>
              </c:extLst>
            </c:dLbl>
            <c:dLbl>
              <c:idx val="1"/>
              <c:layout>
                <c:manualLayout>
                  <c:x val="-8.2855272739850203E-2"/>
                  <c:y val="-8.3544981471898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7E-48AC-8D16-83148BAC3D1E}"/>
                </c:ext>
              </c:extLst>
            </c:dLbl>
            <c:dLbl>
              <c:idx val="2"/>
              <c:layout>
                <c:manualLayout>
                  <c:x val="-7.544027378689025E-2"/>
                  <c:y val="-0.1314300634408676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7E-48AC-8D16-83148BAC3D1E}"/>
                </c:ext>
              </c:extLst>
            </c:dLbl>
            <c:dLbl>
              <c:idx val="3"/>
              <c:layout>
                <c:manualLayout>
                  <c:x val="0.17961825832428216"/>
                  <c:y val="-0.108110953188275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7E-48AC-8D16-83148BAC3D1E}"/>
                </c:ext>
              </c:extLst>
            </c:dLbl>
            <c:dLbl>
              <c:idx val="4"/>
              <c:layout>
                <c:manualLayout>
                  <c:x val="0.10996139298065814"/>
                  <c:y val="0.139813717055121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7E-48AC-8D16-83148BAC3D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Seeing</c:v>
                </c:pt>
                <c:pt idx="1">
                  <c:v>Speech</c:v>
                </c:pt>
                <c:pt idx="2">
                  <c:v>Hearing</c:v>
                </c:pt>
                <c:pt idx="3">
                  <c:v>Movement</c:v>
                </c:pt>
                <c:pt idx="4">
                  <c:v>Mental</c:v>
                </c:pt>
                <c:pt idx="5">
                  <c:v>Other</c:v>
                </c:pt>
                <c:pt idx="6">
                  <c:v>Multiple</c:v>
                </c:pt>
              </c:strCache>
            </c:strRef>
          </c:cat>
          <c:val>
            <c:numRef>
              <c:f>Sheet1!$B$2:$B$8</c:f>
              <c:numCache>
                <c:formatCode>0%</c:formatCode>
                <c:ptCount val="7"/>
                <c:pt idx="0">
                  <c:v>0.35</c:v>
                </c:pt>
                <c:pt idx="1">
                  <c:v>5.3999999999999999E-2</c:v>
                </c:pt>
                <c:pt idx="2">
                  <c:v>9.0999999999999998E-2</c:v>
                </c:pt>
                <c:pt idx="3">
                  <c:v>0.33</c:v>
                </c:pt>
                <c:pt idx="4">
                  <c:v>0.123</c:v>
                </c:pt>
                <c:pt idx="5">
                  <c:v>3.5000000000000003E-2</c:v>
                </c:pt>
                <c:pt idx="6">
                  <c:v>1.6E-2</c:v>
                </c:pt>
              </c:numCache>
            </c:numRef>
          </c:val>
          <c:extLst>
            <c:ext xmlns:c16="http://schemas.microsoft.com/office/drawing/2014/chart" uri="{C3380CC4-5D6E-409C-BE32-E72D297353CC}">
              <c16:uniqueId val="{0000000E-317E-48AC-8D16-83148BAC3D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rgbClr val="FF0000"/>
              </a:solidFill>
              <a:prstDash val="sysDot"/>
              <a:round/>
            </a:ln>
            <a:effectLst/>
          </c:spPr>
          <c:marker>
            <c:symbol val="none"/>
          </c:marker>
          <c:cat>
            <c:numRef>
              <c:f>Sheet1!$A$2:$A$3</c:f>
              <c:numCache>
                <c:formatCode>General</c:formatCode>
                <c:ptCount val="2"/>
                <c:pt idx="0">
                  <c:v>2015</c:v>
                </c:pt>
                <c:pt idx="1">
                  <c:v>2050</c:v>
                </c:pt>
              </c:numCache>
            </c:numRef>
          </c:cat>
          <c:val>
            <c:numRef>
              <c:f>Sheet1!$B$2:$B$3</c:f>
              <c:numCache>
                <c:formatCode>0.00%</c:formatCode>
                <c:ptCount val="2"/>
                <c:pt idx="0">
                  <c:v>6.8000000000000005E-2</c:v>
                </c:pt>
                <c:pt idx="1">
                  <c:v>0.17599999999999999</c:v>
                </c:pt>
              </c:numCache>
            </c:numRef>
          </c:val>
          <c:smooth val="0"/>
          <c:extLst>
            <c:ext xmlns:c16="http://schemas.microsoft.com/office/drawing/2014/chart" uri="{C3380CC4-5D6E-409C-BE32-E72D297353CC}">
              <c16:uniqueId val="{00000000-6570-4AE8-9855-D86C71F1A11E}"/>
            </c:ext>
          </c:extLst>
        </c:ser>
        <c:dLbls>
          <c:showLegendKey val="0"/>
          <c:showVal val="0"/>
          <c:showCatName val="0"/>
          <c:showSerName val="0"/>
          <c:showPercent val="0"/>
          <c:showBubbleSize val="0"/>
        </c:dLbls>
        <c:smooth val="0"/>
        <c:axId val="424464120"/>
        <c:axId val="258595496"/>
      </c:lineChart>
      <c:catAx>
        <c:axId val="42446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8595496"/>
        <c:crosses val="autoZero"/>
        <c:auto val="1"/>
        <c:lblAlgn val="ctr"/>
        <c:lblOffset val="100"/>
        <c:noMultiLvlLbl val="0"/>
      </c:catAx>
      <c:valAx>
        <c:axId val="258595496"/>
        <c:scaling>
          <c:orientation val="minMax"/>
          <c:min val="0.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464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chemeClr val="accent6">
                  <a:lumMod val="75000"/>
                </a:schemeClr>
              </a:solidFill>
              <a:prstDash val="sysDot"/>
              <a:round/>
            </a:ln>
            <a:effectLst/>
          </c:spPr>
          <c:marker>
            <c:symbol val="none"/>
          </c:marker>
          <c:cat>
            <c:numRef>
              <c:f>Sheet1!$A$2:$A$3</c:f>
              <c:numCache>
                <c:formatCode>General</c:formatCode>
                <c:ptCount val="2"/>
                <c:pt idx="0">
                  <c:v>2008</c:v>
                </c:pt>
                <c:pt idx="1">
                  <c:v>2028</c:v>
                </c:pt>
              </c:numCache>
            </c:numRef>
          </c:cat>
          <c:val>
            <c:numRef>
              <c:f>Sheet1!$B$2:$B$3</c:f>
              <c:numCache>
                <c:formatCode>General</c:formatCode>
                <c:ptCount val="2"/>
                <c:pt idx="0">
                  <c:v>145000</c:v>
                </c:pt>
                <c:pt idx="1">
                  <c:v>264000</c:v>
                </c:pt>
              </c:numCache>
            </c:numRef>
          </c:val>
          <c:smooth val="0"/>
          <c:extLst>
            <c:ext xmlns:c16="http://schemas.microsoft.com/office/drawing/2014/chart" uri="{C3380CC4-5D6E-409C-BE32-E72D297353CC}">
              <c16:uniqueId val="{00000000-F88B-4C18-9679-7BBAF004FAC8}"/>
            </c:ext>
          </c:extLst>
        </c:ser>
        <c:dLbls>
          <c:showLegendKey val="0"/>
          <c:showVal val="0"/>
          <c:showCatName val="0"/>
          <c:showSerName val="0"/>
          <c:showPercent val="0"/>
          <c:showBubbleSize val="0"/>
        </c:dLbls>
        <c:smooth val="0"/>
        <c:axId val="258596672"/>
        <c:axId val="258597064"/>
      </c:lineChart>
      <c:catAx>
        <c:axId val="25859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8597064"/>
        <c:crosses val="autoZero"/>
        <c:auto val="1"/>
        <c:lblAlgn val="ctr"/>
        <c:lblOffset val="100"/>
        <c:noMultiLvlLbl val="0"/>
      </c:catAx>
      <c:valAx>
        <c:axId val="258597064"/>
        <c:scaling>
          <c:orientation val="minMax"/>
          <c:max val="12"/>
          <c:min val="7"/>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859667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E4B5606-6108-4A65-893A-63D054145499}" type="datetimeFigureOut">
              <a:rPr lang="en-GB" smtClean="0"/>
              <a:t>09/01/2019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CE8D6D7-C2E4-429A-9CDF-CFF2C218B8E4}" type="slidenum">
              <a:rPr lang="en-GB" smtClean="0"/>
              <a:t>‹#›</a:t>
            </a:fld>
            <a:endParaRPr lang="en-GB"/>
          </a:p>
        </p:txBody>
      </p:sp>
    </p:spTree>
    <p:extLst>
      <p:ext uri="{BB962C8B-B14F-4D97-AF65-F5344CB8AC3E}">
        <p14:creationId xmlns:p14="http://schemas.microsoft.com/office/powerpoint/2010/main" val="151469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4BC42-0F50-4931-BB78-36979DEB6D7C}" type="datetimeFigureOut">
              <a:rPr lang="en-GB" smtClean="0"/>
              <a:t>09/01/2019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DB806-B00F-4293-96B3-AB6077E1B64F}" type="slidenum">
              <a:rPr lang="en-GB" smtClean="0"/>
              <a:t>‹#›</a:t>
            </a:fld>
            <a:endParaRPr lang="en-GB"/>
          </a:p>
        </p:txBody>
      </p:sp>
    </p:spTree>
    <p:extLst>
      <p:ext uri="{BB962C8B-B14F-4D97-AF65-F5344CB8AC3E}">
        <p14:creationId xmlns:p14="http://schemas.microsoft.com/office/powerpoint/2010/main" val="231266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97984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9493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3983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53260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60978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56139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21517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55534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32528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52299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95814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94525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25733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224727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48108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48671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DB806-B00F-4293-96B3-AB6077E1B64F}" type="slidenum">
              <a:rPr lang="en-GB" smtClean="0"/>
              <a:t>24</a:t>
            </a:fld>
            <a:endParaRPr lang="en-GB"/>
          </a:p>
        </p:txBody>
      </p:sp>
    </p:spTree>
    <p:extLst>
      <p:ext uri="{BB962C8B-B14F-4D97-AF65-F5344CB8AC3E}">
        <p14:creationId xmlns:p14="http://schemas.microsoft.com/office/powerpoint/2010/main" val="948401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DDB806-B00F-4293-96B3-AB6077E1B64F}" type="slidenum">
              <a:rPr lang="en-GB" smtClean="0"/>
              <a:t>25</a:t>
            </a:fld>
            <a:endParaRPr lang="en-GB"/>
          </a:p>
        </p:txBody>
      </p:sp>
    </p:spTree>
    <p:extLst>
      <p:ext uri="{BB962C8B-B14F-4D97-AF65-F5344CB8AC3E}">
        <p14:creationId xmlns:p14="http://schemas.microsoft.com/office/powerpoint/2010/main" val="2824970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922756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475493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68221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18550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90"/>
          </a:xfrm>
        </p:spPr>
        <p:txBody>
          <a:bodyPr>
            <a:normAutofit/>
          </a:bodyPr>
          <a:lstStyle/>
          <a:p>
            <a:pPr fontAlgn="base"/>
            <a:endParaRPr lang="en-GB"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9989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679767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822935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676480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478962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56914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90"/>
          </a:xfrm>
        </p:spPr>
        <p:txBody>
          <a:bodyPr>
            <a:normAutofit/>
          </a:bodyPr>
          <a:lstStyle/>
          <a:p>
            <a:pPr fontAlgn="base"/>
            <a:endParaRPr lang="en-GB"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6207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6625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57861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2747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92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C7FF90-58A9-D240-B82F-C353AA4CBC44}"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30002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9629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lvl1pPr>
              <a:defRPr/>
            </a:lvl1pPr>
          </a:lstStyle>
          <a:p>
            <a:fld id="{49EB6589-9601-064F-8533-270D376DA74E}" type="slidenum">
              <a:rPr lang="en-GB"/>
              <a:pPr/>
              <a:t>‹#›</a:t>
            </a:fld>
            <a:endParaRPr lang="en-GB"/>
          </a:p>
        </p:txBody>
      </p:sp>
    </p:spTree>
    <p:extLst>
      <p:ext uri="{BB962C8B-B14F-4D97-AF65-F5344CB8AC3E}">
        <p14:creationId xmlns:p14="http://schemas.microsoft.com/office/powerpoint/2010/main" val="90453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lvl1pPr>
              <a:defRPr/>
            </a:lvl1pPr>
          </a:lstStyle>
          <a:p>
            <a:fld id="{504C4D14-C146-AB40-A9B5-DBB9B49D59C7}" type="slidenum">
              <a:rPr lang="en-GB"/>
              <a:pPr/>
              <a:t>‹#›</a:t>
            </a:fld>
            <a:endParaRPr lang="en-GB"/>
          </a:p>
        </p:txBody>
      </p:sp>
    </p:spTree>
    <p:extLst>
      <p:ext uri="{BB962C8B-B14F-4D97-AF65-F5344CB8AC3E}">
        <p14:creationId xmlns:p14="http://schemas.microsoft.com/office/powerpoint/2010/main" val="107280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6551612"/>
            <a:ext cx="8229600" cy="1588"/>
          </a:xfrm>
          <a:prstGeom prst="line">
            <a:avLst/>
          </a:prstGeom>
          <a:ln w="19050">
            <a:gradFill flip="none" rotWithShape="1">
              <a:gsLst>
                <a:gs pos="0">
                  <a:srgbClr val="06328D"/>
                </a:gs>
                <a:gs pos="100000">
                  <a:srgbClr val="06328D"/>
                </a:gs>
                <a:gs pos="50000">
                  <a:schemeClr val="accent1">
                    <a:lumMod val="60000"/>
                    <a:lumOff val="4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6328D"/>
                </a:solidFill>
                <a:latin typeface="Calibri" charset="0"/>
              </a:defRPr>
            </a:lvl1pPr>
          </a:lstStyle>
          <a:p>
            <a:r>
              <a:rPr lang="en-GB" dirty="0"/>
              <a:t>Slide </a:t>
            </a:r>
            <a:fld id="{26BD4091-E317-464C-BC96-8C9D873A731D}" type="slidenum">
              <a:rPr lang="en-GB" smtClean="0"/>
              <a:pPr/>
              <a:t>‹#›</a:t>
            </a:fld>
            <a:endParaRPr lang="en-GB" dirty="0"/>
          </a:p>
        </p:txBody>
      </p:sp>
    </p:spTree>
    <p:extLst>
      <p:ext uri="{BB962C8B-B14F-4D97-AF65-F5344CB8AC3E}">
        <p14:creationId xmlns:p14="http://schemas.microsoft.com/office/powerpoint/2010/main" val="228688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lvl1pPr>
              <a:defRPr/>
            </a:lvl1pPr>
          </a:lstStyle>
          <a:p>
            <a:fld id="{5D167B3A-D0FD-414F-BF08-39F409453333}" type="slidenum">
              <a:rPr lang="en-GB"/>
              <a:pPr/>
              <a:t>‹#›</a:t>
            </a:fld>
            <a:endParaRPr lang="en-GB"/>
          </a:p>
        </p:txBody>
      </p:sp>
    </p:spTree>
    <p:extLst>
      <p:ext uri="{BB962C8B-B14F-4D97-AF65-F5344CB8AC3E}">
        <p14:creationId xmlns:p14="http://schemas.microsoft.com/office/powerpoint/2010/main" val="414662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lvl1pPr>
              <a:defRPr/>
            </a:lvl1pPr>
          </a:lstStyle>
          <a:p>
            <a:fld id="{9EBEAEFC-4546-DC41-848C-F8695F08447E}" type="slidenum">
              <a:rPr lang="en-GB"/>
              <a:pPr/>
              <a:t>‹#›</a:t>
            </a:fld>
            <a:endParaRPr lang="en-GB"/>
          </a:p>
        </p:txBody>
      </p:sp>
    </p:spTree>
    <p:extLst>
      <p:ext uri="{BB962C8B-B14F-4D97-AF65-F5344CB8AC3E}">
        <p14:creationId xmlns:p14="http://schemas.microsoft.com/office/powerpoint/2010/main" val="334866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9" name="Slide Number Placeholder 8"/>
          <p:cNvSpPr>
            <a:spLocks noGrp="1"/>
          </p:cNvSpPr>
          <p:nvPr>
            <p:ph type="sldNum" sz="quarter" idx="12"/>
          </p:nvPr>
        </p:nvSpPr>
        <p:spPr>
          <a:xfrm>
            <a:off x="3505200" y="6356350"/>
            <a:ext cx="2133600" cy="365125"/>
          </a:xfrm>
          <a:prstGeom prst="rect">
            <a:avLst/>
          </a:prstGeom>
        </p:spPr>
        <p:txBody>
          <a:bodyPr/>
          <a:lstStyle>
            <a:lvl1pPr>
              <a:defRPr/>
            </a:lvl1pPr>
          </a:lstStyle>
          <a:p>
            <a:fld id="{608965B2-1B87-7F41-B407-77E37C57EAC6}" type="slidenum">
              <a:rPr lang="en-GB"/>
              <a:pPr/>
              <a:t>‹#›</a:t>
            </a:fld>
            <a:endParaRPr lang="en-GB"/>
          </a:p>
        </p:txBody>
      </p:sp>
    </p:spTree>
    <p:extLst>
      <p:ext uri="{BB962C8B-B14F-4D97-AF65-F5344CB8AC3E}">
        <p14:creationId xmlns:p14="http://schemas.microsoft.com/office/powerpoint/2010/main" val="286839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dirty="0">
              <a:solidFill>
                <a:prstClr val="black"/>
              </a:solidFill>
              <a:ea typeface="ＭＳ Ｐゴシック" charset="0"/>
            </a:endParaRPr>
          </a:p>
        </p:txBody>
      </p:sp>
      <p:sp>
        <p:nvSpPr>
          <p:cNvPr id="5" name="Slide Number Placeholder 4"/>
          <p:cNvSpPr>
            <a:spLocks noGrp="1"/>
          </p:cNvSpPr>
          <p:nvPr>
            <p:ph type="sldNum" sz="quarter" idx="12"/>
          </p:nvPr>
        </p:nvSpPr>
        <p:spPr>
          <a:xfrm>
            <a:off x="3505200" y="6356350"/>
            <a:ext cx="2133600" cy="365125"/>
          </a:xfrm>
          <a:prstGeom prst="rect">
            <a:avLst/>
          </a:prstGeom>
        </p:spPr>
        <p:txBody>
          <a:bodyPr/>
          <a:lstStyle>
            <a:lvl1pPr>
              <a:defRPr/>
            </a:lvl1pPr>
          </a:lstStyle>
          <a:p>
            <a:fld id="{F460BDC4-D2DC-FA41-8AC1-74E688A939EC}" type="slidenum">
              <a:rPr lang="en-GB"/>
              <a:pPr/>
              <a:t>‹#›</a:t>
            </a:fld>
            <a:endParaRPr lang="en-GB"/>
          </a:p>
        </p:txBody>
      </p:sp>
    </p:spTree>
    <p:extLst>
      <p:ext uri="{BB962C8B-B14F-4D97-AF65-F5344CB8AC3E}">
        <p14:creationId xmlns:p14="http://schemas.microsoft.com/office/powerpoint/2010/main" val="18010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lvl1pPr>
              <a:defRPr/>
            </a:lvl1pPr>
          </a:lstStyle>
          <a:p>
            <a:fld id="{682131B0-0B5C-BE4E-91E7-E353456AD24B}" type="slidenum">
              <a:rPr lang="en-GB"/>
              <a:pPr/>
              <a:t>‹#›</a:t>
            </a:fld>
            <a:endParaRPr lang="en-GB"/>
          </a:p>
        </p:txBody>
      </p:sp>
    </p:spTree>
    <p:extLst>
      <p:ext uri="{BB962C8B-B14F-4D97-AF65-F5344CB8AC3E}">
        <p14:creationId xmlns:p14="http://schemas.microsoft.com/office/powerpoint/2010/main" val="320310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lvl1pPr>
              <a:defRPr/>
            </a:lvl1pPr>
          </a:lstStyle>
          <a:p>
            <a:fld id="{3E97D327-EC7F-8D4F-B283-5EBD18442AA9}" type="slidenum">
              <a:rPr lang="en-GB"/>
              <a:pPr/>
              <a:t>‹#›</a:t>
            </a:fld>
            <a:endParaRPr lang="en-GB"/>
          </a:p>
        </p:txBody>
      </p:sp>
    </p:spTree>
    <p:extLst>
      <p:ext uri="{BB962C8B-B14F-4D97-AF65-F5344CB8AC3E}">
        <p14:creationId xmlns:p14="http://schemas.microsoft.com/office/powerpoint/2010/main" val="312713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pPr defTabSz="457200" fontAlgn="base">
              <a:spcBef>
                <a:spcPct val="0"/>
              </a:spcBef>
              <a:spcAft>
                <a:spcPct val="0"/>
              </a:spcAft>
            </a:pPr>
            <a:endParaRPr lang="en-GB">
              <a:solidFill>
                <a:prstClr val="black"/>
              </a:solidFill>
              <a:ea typeface="ＭＳ Ｐゴシック" charset="0"/>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lvl1pPr>
              <a:defRPr/>
            </a:lvl1pPr>
          </a:lstStyle>
          <a:p>
            <a:fld id="{4D774854-3457-AF46-8C9A-DE4C42164E70}" type="slidenum">
              <a:rPr lang="en-GB"/>
              <a:pPr/>
              <a:t>‹#›</a:t>
            </a:fld>
            <a:endParaRPr lang="en-GB"/>
          </a:p>
        </p:txBody>
      </p:sp>
    </p:spTree>
    <p:extLst>
      <p:ext uri="{BB962C8B-B14F-4D97-AF65-F5344CB8AC3E}">
        <p14:creationId xmlns:p14="http://schemas.microsoft.com/office/powerpoint/2010/main" val="167366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06328D"/>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6328D"/>
                </a:solidFill>
                <a:latin typeface="Calibri" charset="0"/>
              </a:defRPr>
            </a:lvl1pPr>
          </a:lstStyle>
          <a:p>
            <a:pPr defTabSz="457200" fontAlgn="base">
              <a:spcBef>
                <a:spcPct val="0"/>
              </a:spcBef>
              <a:spcAft>
                <a:spcPct val="0"/>
              </a:spcAft>
            </a:pPr>
            <a:r>
              <a:rPr lang="en-GB" dirty="0">
                <a:ea typeface="ＭＳ Ｐゴシック" charset="0"/>
              </a:rPr>
              <a:t>Slide </a:t>
            </a:r>
            <a:fld id="{26BD4091-E317-464C-BC96-8C9D873A731D}" type="slidenum">
              <a:rPr lang="en-GB" smtClean="0">
                <a:ea typeface="ＭＳ Ｐゴシック" charset="0"/>
              </a:rPr>
              <a:pPr defTabSz="457200" fontAlgn="base">
                <a:spcBef>
                  <a:spcPct val="0"/>
                </a:spcBef>
                <a:spcAft>
                  <a:spcPct val="0"/>
                </a:spcAft>
              </a:pPr>
              <a:t>‹#›</a:t>
            </a:fld>
            <a:endParaRPr lang="en-GB" dirty="0">
              <a:ea typeface="ＭＳ Ｐゴシック" charset="0"/>
            </a:endParaRPr>
          </a:p>
        </p:txBody>
      </p:sp>
      <p:pic>
        <p:nvPicPr>
          <p:cNvPr id="4099" name="Picture 3"/>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8685806" y="6160275"/>
            <a:ext cx="263968" cy="50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904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bg1"/>
          </a:solidFill>
          <a:latin typeface="Gill Sans"/>
          <a:ea typeface="ＭＳ Ｐゴシック" pitchFamily="30" charset="-128"/>
          <a:cs typeface="Gill Sans"/>
        </a:defRPr>
      </a:lvl1pPr>
      <a:lvl2pPr algn="ctr" defTabSz="457200" rtl="0" eaLnBrk="0" fontAlgn="base" hangingPunct="0">
        <a:spcBef>
          <a:spcPct val="0"/>
        </a:spcBef>
        <a:spcAft>
          <a:spcPct val="0"/>
        </a:spcAft>
        <a:defRPr sz="4400">
          <a:solidFill>
            <a:schemeClr val="bg1"/>
          </a:solidFill>
          <a:latin typeface="Gill Sans" pitchFamily="30" charset="0"/>
          <a:ea typeface="ＭＳ Ｐゴシック" pitchFamily="30" charset="-128"/>
        </a:defRPr>
      </a:lvl2pPr>
      <a:lvl3pPr algn="ctr" defTabSz="457200" rtl="0" eaLnBrk="0" fontAlgn="base" hangingPunct="0">
        <a:spcBef>
          <a:spcPct val="0"/>
        </a:spcBef>
        <a:spcAft>
          <a:spcPct val="0"/>
        </a:spcAft>
        <a:defRPr sz="4400">
          <a:solidFill>
            <a:schemeClr val="bg1"/>
          </a:solidFill>
          <a:latin typeface="Gill Sans" pitchFamily="30" charset="0"/>
          <a:ea typeface="ＭＳ Ｐゴシック" pitchFamily="30" charset="-128"/>
        </a:defRPr>
      </a:lvl3pPr>
      <a:lvl4pPr algn="ctr" defTabSz="457200" rtl="0" eaLnBrk="0" fontAlgn="base" hangingPunct="0">
        <a:spcBef>
          <a:spcPct val="0"/>
        </a:spcBef>
        <a:spcAft>
          <a:spcPct val="0"/>
        </a:spcAft>
        <a:defRPr sz="4400">
          <a:solidFill>
            <a:schemeClr val="bg1"/>
          </a:solidFill>
          <a:latin typeface="Gill Sans" pitchFamily="30" charset="0"/>
          <a:ea typeface="ＭＳ Ｐゴシック" pitchFamily="30" charset="-128"/>
        </a:defRPr>
      </a:lvl4pPr>
      <a:lvl5pPr algn="ctr" defTabSz="457200" rtl="0" eaLnBrk="0" fontAlgn="base" hangingPunct="0">
        <a:spcBef>
          <a:spcPct val="0"/>
        </a:spcBef>
        <a:spcAft>
          <a:spcPct val="0"/>
        </a:spcAft>
        <a:defRPr sz="4400">
          <a:solidFill>
            <a:schemeClr val="bg1"/>
          </a:solidFill>
          <a:latin typeface="Gill Sans" pitchFamily="30" charset="0"/>
          <a:ea typeface="ＭＳ Ｐゴシック" pitchFamily="30" charset="-128"/>
        </a:defRPr>
      </a:lvl5pPr>
      <a:lvl6pPr marL="457200" algn="ctr" defTabSz="457200" rtl="0" fontAlgn="base">
        <a:spcBef>
          <a:spcPct val="0"/>
        </a:spcBef>
        <a:spcAft>
          <a:spcPct val="0"/>
        </a:spcAft>
        <a:defRPr sz="4400">
          <a:solidFill>
            <a:schemeClr val="bg1"/>
          </a:solidFill>
          <a:latin typeface="Gill Sans" pitchFamily="30" charset="0"/>
          <a:ea typeface="ＭＳ Ｐゴシック" pitchFamily="30" charset="-128"/>
        </a:defRPr>
      </a:lvl6pPr>
      <a:lvl7pPr marL="914400" algn="ctr" defTabSz="457200" rtl="0" fontAlgn="base">
        <a:spcBef>
          <a:spcPct val="0"/>
        </a:spcBef>
        <a:spcAft>
          <a:spcPct val="0"/>
        </a:spcAft>
        <a:defRPr sz="4400">
          <a:solidFill>
            <a:schemeClr val="bg1"/>
          </a:solidFill>
          <a:latin typeface="Gill Sans" pitchFamily="30" charset="0"/>
          <a:ea typeface="ＭＳ Ｐゴシック" pitchFamily="30" charset="-128"/>
        </a:defRPr>
      </a:lvl7pPr>
      <a:lvl8pPr marL="1371600" algn="ctr" defTabSz="457200" rtl="0" fontAlgn="base">
        <a:spcBef>
          <a:spcPct val="0"/>
        </a:spcBef>
        <a:spcAft>
          <a:spcPct val="0"/>
        </a:spcAft>
        <a:defRPr sz="4400">
          <a:solidFill>
            <a:schemeClr val="bg1"/>
          </a:solidFill>
          <a:latin typeface="Gill Sans" pitchFamily="30" charset="0"/>
          <a:ea typeface="ＭＳ Ｐゴシック" pitchFamily="30" charset="-128"/>
        </a:defRPr>
      </a:lvl8pPr>
      <a:lvl9pPr marL="1828800" algn="ctr" defTabSz="457200" rtl="0" fontAlgn="base">
        <a:spcBef>
          <a:spcPct val="0"/>
        </a:spcBef>
        <a:spcAft>
          <a:spcPct val="0"/>
        </a:spcAft>
        <a:defRPr sz="4400">
          <a:solidFill>
            <a:schemeClr val="bg1"/>
          </a:solidFill>
          <a:latin typeface="Gill Sans" pitchFamily="30" charset="0"/>
          <a:ea typeface="ＭＳ Ｐゴシック" pitchFamily="3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a:ea typeface="ＭＳ Ｐゴシック" pitchFamily="30" charset="-128"/>
          <a:cs typeface="Gill San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a:ea typeface="ＭＳ Ｐゴシック" pitchFamily="30" charset="-128"/>
          <a:cs typeface="Gill San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a:ea typeface="ＭＳ Ｐゴシック" pitchFamily="30"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a:ea typeface="ＭＳ Ｐゴシック" pitchFamily="30"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a:ea typeface="ＭＳ Ｐゴシック" pitchFamily="30"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mailto:mao.meas@undp.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Kazuyuki.uji@undp.org" TargetMode="External"/><Relationship Id="rId4" Type="http://schemas.openxmlformats.org/officeDocument/2006/relationships/hyperlink" Target="mailto:amara.bow@undp.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worldblindunion.org/English/our-work/our-priorities/Pages/right-2-read-campaign.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kh.undp.org/content/cambodia/en/home/library/democratic_governance/cambodia-_-the-marrakesh-treaty-to-facilitate-access-to-publishe.html" TargetMode="External"/><Relationship Id="rId4" Type="http://schemas.openxmlformats.org/officeDocument/2006/relationships/hyperlink" Target="http://www.wipo.int/treaties/en/ip/marrakes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www.who.int/mediacentre/factsheets/fs282/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hyperlink" Target="http://www.thelancet.com/journals/langlo/article/PIIS2214-109X(17)30293-0/fulltext?elsca1=tlpr" TargetMode="External"/><Relationship Id="rId4" Type="http://schemas.openxmlformats.org/officeDocument/2006/relationships/hyperlink" Target="http://www.who.int/mediacentre/factsheets/fs282/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png"/><Relationship Id="rId5" Type="http://schemas.openxmlformats.org/officeDocument/2006/relationships/image" Target="../media/image12.jpg"/><Relationship Id="rId15" Type="http://schemas.openxmlformats.org/officeDocument/2006/relationships/image" Target="../media/image10.tiff"/><Relationship Id="rId10"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14.jpe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tiff"/><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737118" y="3849733"/>
            <a:ext cx="7613780" cy="2528598"/>
          </a:xfrm>
        </p:spPr>
        <p:txBody>
          <a:bodyPr lIns="91440" tIns="0"/>
          <a:lstStyle/>
          <a:p>
            <a:pPr eaLnBrk="1" hangingPunct="1">
              <a:spcBef>
                <a:spcPct val="0"/>
              </a:spcBef>
              <a:spcAft>
                <a:spcPts val="0"/>
              </a:spcAft>
            </a:pPr>
            <a:r>
              <a:rPr lang="en-GB" sz="2000" b="1" dirty="0">
                <a:solidFill>
                  <a:srgbClr val="06328D"/>
                </a:solidFill>
                <a:latin typeface="+mn-lt"/>
                <a:ea typeface="ＭＳ Ｐゴシック" charset="0"/>
              </a:rPr>
              <a:t>1st National Workshop to Design</a:t>
            </a:r>
          </a:p>
          <a:p>
            <a:pPr eaLnBrk="1" hangingPunct="1">
              <a:spcBef>
                <a:spcPct val="0"/>
              </a:spcBef>
              <a:spcAft>
                <a:spcPts val="0"/>
              </a:spcAft>
            </a:pPr>
            <a:r>
              <a:rPr lang="en-GB" sz="2000" b="1" dirty="0">
                <a:solidFill>
                  <a:srgbClr val="06328D"/>
                </a:solidFill>
                <a:latin typeface="+mn-lt"/>
                <a:ea typeface="ＭＳ Ｐゴシック" charset="0"/>
              </a:rPr>
              <a:t>the National Disability Strategic Plan </a:t>
            </a:r>
          </a:p>
          <a:p>
            <a:pPr eaLnBrk="1" hangingPunct="1">
              <a:spcBef>
                <a:spcPct val="0"/>
              </a:spcBef>
              <a:spcAft>
                <a:spcPts val="0"/>
              </a:spcAft>
            </a:pPr>
            <a:r>
              <a:rPr lang="en-US" sz="2000" dirty="0">
                <a:solidFill>
                  <a:srgbClr val="06328D"/>
                </a:solidFill>
                <a:latin typeface="+mn-lt"/>
                <a:ea typeface="ＭＳ Ｐゴシック" charset="0"/>
              </a:rPr>
              <a:t>11-12 December 2018</a:t>
            </a:r>
          </a:p>
          <a:p>
            <a:pPr eaLnBrk="1" hangingPunct="1">
              <a:spcBef>
                <a:spcPct val="0"/>
              </a:spcBef>
              <a:spcAft>
                <a:spcPts val="0"/>
              </a:spcAft>
            </a:pPr>
            <a:r>
              <a:rPr lang="en-US" sz="2000" dirty="0">
                <a:solidFill>
                  <a:srgbClr val="06328D"/>
                </a:solidFill>
                <a:latin typeface="+mn-lt"/>
                <a:ea typeface="ＭＳ Ｐゴシック" charset="0"/>
              </a:rPr>
              <a:t>Phnom Penh, Cambodia</a:t>
            </a:r>
            <a:endParaRPr lang="en-GB" sz="2000" dirty="0">
              <a:solidFill>
                <a:srgbClr val="06328D"/>
              </a:solidFill>
              <a:latin typeface="+mn-lt"/>
              <a:ea typeface="ＭＳ Ｐゴシック" charset="0"/>
            </a:endParaRPr>
          </a:p>
          <a:p>
            <a:pPr eaLnBrk="1" hangingPunct="1">
              <a:spcBef>
                <a:spcPct val="0"/>
              </a:spcBef>
              <a:spcAft>
                <a:spcPts val="0"/>
              </a:spcAft>
            </a:pPr>
            <a:endParaRPr lang="en-GB" sz="2000" b="1" dirty="0">
              <a:solidFill>
                <a:srgbClr val="06328D"/>
              </a:solidFill>
              <a:latin typeface="+mn-lt"/>
              <a:ea typeface="ＭＳ Ｐゴシック" charset="0"/>
            </a:endParaRPr>
          </a:p>
          <a:p>
            <a:pPr eaLnBrk="1" hangingPunct="1">
              <a:spcBef>
                <a:spcPct val="0"/>
              </a:spcBef>
              <a:spcAft>
                <a:spcPts val="0"/>
              </a:spcAft>
            </a:pPr>
            <a:endParaRPr lang="en-GB" sz="2000" b="1" dirty="0">
              <a:solidFill>
                <a:srgbClr val="06328D"/>
              </a:solidFill>
              <a:latin typeface="+mn-lt"/>
              <a:ea typeface="ＭＳ Ｐゴシック" charset="0"/>
            </a:endParaRPr>
          </a:p>
          <a:p>
            <a:pPr eaLnBrk="1" hangingPunct="1">
              <a:spcBef>
                <a:spcPct val="0"/>
              </a:spcBef>
              <a:spcAft>
                <a:spcPts val="0"/>
              </a:spcAft>
            </a:pPr>
            <a:r>
              <a:rPr lang="en-GB" sz="2000" b="1" dirty="0">
                <a:solidFill>
                  <a:srgbClr val="06328D"/>
                </a:solidFill>
                <a:latin typeface="+mn-lt"/>
                <a:ea typeface="ＭＳ Ｐゴシック" charset="0"/>
              </a:rPr>
              <a:t>Kazuyuki Uji</a:t>
            </a:r>
          </a:p>
          <a:p>
            <a:pPr eaLnBrk="1" hangingPunct="1">
              <a:spcBef>
                <a:spcPct val="0"/>
              </a:spcBef>
              <a:spcAft>
                <a:spcPts val="0"/>
              </a:spcAft>
            </a:pPr>
            <a:r>
              <a:rPr lang="en-GB" sz="1800" dirty="0">
                <a:solidFill>
                  <a:srgbClr val="06328D"/>
                </a:solidFill>
                <a:latin typeface="+mn-lt"/>
                <a:ea typeface="ＭＳ Ｐゴシック" charset="0"/>
              </a:rPr>
              <a:t>United Nations Development Programme (UNDP) </a:t>
            </a:r>
          </a:p>
          <a:p>
            <a:pPr eaLnBrk="1" hangingPunct="1">
              <a:spcBef>
                <a:spcPct val="0"/>
              </a:spcBef>
              <a:spcAft>
                <a:spcPts val="0"/>
              </a:spcAft>
            </a:pPr>
            <a:r>
              <a:rPr lang="en-US" sz="1800" dirty="0">
                <a:solidFill>
                  <a:srgbClr val="06328D"/>
                </a:solidFill>
                <a:latin typeface="+mn-lt"/>
                <a:ea typeface="ＭＳ Ｐゴシック" charset="0"/>
              </a:rPr>
              <a:t>Bangkok Regional Hub</a:t>
            </a:r>
          </a:p>
          <a:p>
            <a:pPr eaLnBrk="1" hangingPunct="1">
              <a:spcBef>
                <a:spcPct val="0"/>
              </a:spcBef>
              <a:spcAft>
                <a:spcPts val="0"/>
              </a:spcAft>
            </a:pPr>
            <a:endParaRPr lang="en-GB" sz="2000" dirty="0">
              <a:solidFill>
                <a:srgbClr val="06328D"/>
              </a:solidFill>
              <a:latin typeface="+mn-lt"/>
              <a:ea typeface="ＭＳ Ｐゴシック" charset="0"/>
            </a:endParaRPr>
          </a:p>
        </p:txBody>
      </p:sp>
      <p:pic>
        <p:nvPicPr>
          <p:cNvPr id="2" name="Picture 1" descr="und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869285"/>
            <a:ext cx="1306434" cy="26517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1" y="871968"/>
            <a:ext cx="6876495" cy="2649077"/>
          </a:xfrm>
          <a:prstGeom prst="rect">
            <a:avLst/>
          </a:prstGeom>
        </p:spPr>
      </p:pic>
      <p:sp>
        <p:nvSpPr>
          <p:cNvPr id="4" name="TextBox 3"/>
          <p:cNvSpPr txBox="1"/>
          <p:nvPr/>
        </p:nvSpPr>
        <p:spPr>
          <a:xfrm>
            <a:off x="1936865" y="1656556"/>
            <a:ext cx="6650181" cy="1077218"/>
          </a:xfrm>
          <a:prstGeom prst="rect">
            <a:avLst/>
          </a:prstGeom>
          <a:noFill/>
        </p:spPr>
        <p:txBody>
          <a:bodyPr wrap="square" rtlCol="0">
            <a:spAutoFit/>
          </a:bodyPr>
          <a:lstStyle/>
          <a:p>
            <a:pPr algn="ctr" defTabSz="457200" fontAlgn="base">
              <a:spcBef>
                <a:spcPct val="0"/>
              </a:spcBef>
              <a:spcAft>
                <a:spcPct val="0"/>
              </a:spcAft>
            </a:pPr>
            <a:r>
              <a:rPr lang="en-US" sz="3200" b="1" dirty="0">
                <a:solidFill>
                  <a:prstClr val="white"/>
                </a:solidFill>
                <a:ea typeface="ＭＳ Ｐゴシック" charset="0"/>
              </a:rPr>
              <a:t>Introduction to the Marrakesh Treaty:</a:t>
            </a:r>
          </a:p>
          <a:p>
            <a:pPr algn="ctr" defTabSz="457200" fontAlgn="base">
              <a:spcBef>
                <a:spcPct val="0"/>
              </a:spcBef>
              <a:spcAft>
                <a:spcPct val="0"/>
              </a:spcAft>
            </a:pPr>
            <a:r>
              <a:rPr lang="en-US" sz="3200" b="1" dirty="0">
                <a:solidFill>
                  <a:prstClr val="white"/>
                </a:solidFill>
                <a:ea typeface="ＭＳ Ｐゴシック" charset="0"/>
              </a:rPr>
              <a:t>from a Development Perspective</a:t>
            </a:r>
            <a:endParaRPr lang="en-US" sz="2800" b="1" dirty="0">
              <a:solidFill>
                <a:prstClr val="black"/>
              </a:solidFill>
              <a:ea typeface="ＭＳ Ｐゴシック" charset="0"/>
            </a:endParaRPr>
          </a:p>
        </p:txBody>
      </p:sp>
    </p:spTree>
    <p:extLst>
      <p:ext uri="{BB962C8B-B14F-4D97-AF65-F5344CB8AC3E}">
        <p14:creationId xmlns:p14="http://schemas.microsoft.com/office/powerpoint/2010/main" val="175760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378922" y="505654"/>
            <a:ext cx="8379228"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Key features of the Marrakesh Treaty (2/3) </a:t>
            </a:r>
            <a:endParaRPr lang="en-US" b="1" dirty="0">
              <a:solidFill>
                <a:prstClr val="black"/>
              </a:solidFill>
              <a:latin typeface="+mj-lt"/>
              <a:ea typeface="ＭＳ Ｐゴシック" charset="0"/>
            </a:endParaRPr>
          </a:p>
        </p:txBody>
      </p:sp>
      <p:sp>
        <p:nvSpPr>
          <p:cNvPr id="4" name="TextBox 3"/>
          <p:cNvSpPr txBox="1"/>
          <p:nvPr/>
        </p:nvSpPr>
        <p:spPr>
          <a:xfrm>
            <a:off x="877498" y="1750105"/>
            <a:ext cx="7491489" cy="1077218"/>
          </a:xfrm>
          <a:prstGeom prst="rect">
            <a:avLst/>
          </a:prstGeom>
          <a:noFill/>
          <a:ln w="38100">
            <a:solidFill>
              <a:srgbClr val="FF0000"/>
            </a:solidFill>
          </a:ln>
        </p:spPr>
        <p:txBody>
          <a:bodyPr wrap="square" rtlCol="0">
            <a:spAutoFit/>
          </a:bodyPr>
          <a:lstStyle/>
          <a:p>
            <a:r>
              <a:rPr lang="en-GB" sz="3200" b="1" dirty="0">
                <a:solidFill>
                  <a:srgbClr val="FF0000"/>
                </a:solidFill>
              </a:rPr>
              <a:t>Broad definition of ‘authorized entity’ and ‘beneficiary person’ provides flexibilities</a:t>
            </a:r>
          </a:p>
        </p:txBody>
      </p:sp>
      <p:sp>
        <p:nvSpPr>
          <p:cNvPr id="5" name="TextBox 4"/>
          <p:cNvSpPr txBox="1"/>
          <p:nvPr/>
        </p:nvSpPr>
        <p:spPr>
          <a:xfrm>
            <a:off x="1524442" y="3194426"/>
            <a:ext cx="6197600" cy="1292662"/>
          </a:xfrm>
          <a:prstGeom prst="rect">
            <a:avLst/>
          </a:prstGeom>
          <a:solidFill>
            <a:schemeClr val="accent5">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a:t>“Authorized entity” </a:t>
            </a:r>
            <a:r>
              <a:rPr lang="en-GB" dirty="0"/>
              <a:t>– non-profit or government agency that makes accessible format copies for ‘beneficiary persons.’ The Treaty does not require any specific process for qualification. (Art 2)</a:t>
            </a:r>
          </a:p>
        </p:txBody>
      </p:sp>
      <p:sp>
        <p:nvSpPr>
          <p:cNvPr id="7" name="TextBox 6"/>
          <p:cNvSpPr txBox="1"/>
          <p:nvPr/>
        </p:nvSpPr>
        <p:spPr>
          <a:xfrm>
            <a:off x="1524442" y="4798577"/>
            <a:ext cx="6197600" cy="1292662"/>
          </a:xfrm>
          <a:prstGeom prst="rect">
            <a:avLst/>
          </a:prstGeom>
          <a:solidFill>
            <a:schemeClr val="accent3">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a:t>“Beneficiary person” </a:t>
            </a:r>
            <a:r>
              <a:rPr lang="en-GB" dirty="0"/>
              <a:t>– basically includes any disability that impedes reading of printed works – people who are blind, visually impaired, have learning or physical disability.  ‘People with print disabilities’ (Art 3)</a:t>
            </a:r>
          </a:p>
        </p:txBody>
      </p:sp>
      <p:sp>
        <p:nvSpPr>
          <p:cNvPr id="2" name="Slide Number Placeholder 1"/>
          <p:cNvSpPr>
            <a:spLocks noGrp="1"/>
          </p:cNvSpPr>
          <p:nvPr>
            <p:ph type="sldNum" sz="quarter" idx="4"/>
          </p:nvPr>
        </p:nvSpPr>
        <p:spPr>
          <a:xfrm>
            <a:off x="-616528" y="6492875"/>
            <a:ext cx="2133600" cy="365125"/>
          </a:xfrm>
        </p:spPr>
        <p:txBody>
          <a:bodyPr/>
          <a:lstStyle/>
          <a:p>
            <a:r>
              <a:rPr lang="en-GB" dirty="0"/>
              <a:t>Slide </a:t>
            </a:r>
            <a:fld id="{26BD4091-E317-464C-BC96-8C9D873A731D}" type="slidenum">
              <a:rPr lang="en-GB" smtClean="0"/>
              <a:pPr/>
              <a:t>10</a:t>
            </a:fld>
            <a:endParaRPr lang="en-GB" dirty="0"/>
          </a:p>
        </p:txBody>
      </p:sp>
    </p:spTree>
    <p:extLst>
      <p:ext uri="{BB962C8B-B14F-4D97-AF65-F5344CB8AC3E}">
        <p14:creationId xmlns:p14="http://schemas.microsoft.com/office/powerpoint/2010/main" val="36539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387234" y="505654"/>
            <a:ext cx="8362603"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Key features of the Marrakesh Treaty (3/3) </a:t>
            </a:r>
            <a:endParaRPr lang="en-US" b="1" dirty="0">
              <a:solidFill>
                <a:prstClr val="black"/>
              </a:solidFill>
              <a:latin typeface="+mj-lt"/>
              <a:ea typeface="ＭＳ Ｐゴシック" charset="0"/>
            </a:endParaRPr>
          </a:p>
        </p:txBody>
      </p:sp>
      <p:sp>
        <p:nvSpPr>
          <p:cNvPr id="4" name="TextBox 3"/>
          <p:cNvSpPr txBox="1"/>
          <p:nvPr/>
        </p:nvSpPr>
        <p:spPr>
          <a:xfrm>
            <a:off x="866209" y="1546905"/>
            <a:ext cx="7491489" cy="1077218"/>
          </a:xfrm>
          <a:prstGeom prst="rect">
            <a:avLst/>
          </a:prstGeom>
          <a:noFill/>
          <a:ln w="38100">
            <a:solidFill>
              <a:srgbClr val="FF0000"/>
            </a:solidFill>
          </a:ln>
        </p:spPr>
        <p:txBody>
          <a:bodyPr wrap="square" rtlCol="0">
            <a:spAutoFit/>
          </a:bodyPr>
          <a:lstStyle/>
          <a:p>
            <a:pPr algn="ctr"/>
            <a:r>
              <a:rPr lang="en-GB" sz="3200" b="1" dirty="0">
                <a:solidFill>
                  <a:srgbClr val="FF0000"/>
                </a:solidFill>
              </a:rPr>
              <a:t>Provide reassurances for the publishing industry and the author</a:t>
            </a:r>
          </a:p>
        </p:txBody>
      </p:sp>
      <p:sp>
        <p:nvSpPr>
          <p:cNvPr id="5" name="TextBox 4"/>
          <p:cNvSpPr txBox="1"/>
          <p:nvPr/>
        </p:nvSpPr>
        <p:spPr>
          <a:xfrm>
            <a:off x="888147" y="2810394"/>
            <a:ext cx="7447612" cy="1754326"/>
          </a:xfrm>
          <a:prstGeom prst="rect">
            <a:avLst/>
          </a:prstGeom>
          <a:solidFill>
            <a:schemeClr val="bg2">
              <a:lumMod val="2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dirty="0"/>
              <a:t>Contracting parties/authorized entity need to ensure that, for example:</a:t>
            </a:r>
          </a:p>
          <a:p>
            <a:pPr marL="342900" indent="-342900">
              <a:buAutoNum type="arabicParenBoth"/>
            </a:pPr>
            <a:r>
              <a:rPr lang="en-GB" dirty="0"/>
              <a:t>accessible format copies are only for the use by beneficiary persons</a:t>
            </a:r>
          </a:p>
          <a:p>
            <a:pPr marL="342900" indent="-342900">
              <a:buAutoNum type="arabicParenBoth"/>
            </a:pPr>
            <a:r>
              <a:rPr lang="en-GB" dirty="0"/>
              <a:t>Only beneficiary persons and/or authorized entities can distribute and make accessible format copies</a:t>
            </a:r>
          </a:p>
          <a:p>
            <a:pPr marL="342900" indent="-342900">
              <a:buAutoNum type="arabicParenBoth"/>
            </a:pPr>
            <a:r>
              <a:rPr lang="en-GB" dirty="0"/>
              <a:t>discourage unauthorized use</a:t>
            </a:r>
          </a:p>
          <a:p>
            <a:pPr marL="342900" indent="-342900">
              <a:buAutoNum type="arabicParenBoth"/>
            </a:pPr>
            <a:r>
              <a:rPr lang="en-GB" dirty="0"/>
              <a:t>maintain due care including records of handling of copies of work. (Art 2)</a:t>
            </a:r>
          </a:p>
        </p:txBody>
      </p:sp>
      <p:sp>
        <p:nvSpPr>
          <p:cNvPr id="8" name="TextBox 7"/>
          <p:cNvSpPr txBox="1"/>
          <p:nvPr/>
        </p:nvSpPr>
        <p:spPr>
          <a:xfrm>
            <a:off x="866209" y="4710217"/>
            <a:ext cx="7491489" cy="646331"/>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dirty="0"/>
              <a:t>Also, ‘accessible format copy’ must respect the integrity of the original work (Art 2)</a:t>
            </a:r>
          </a:p>
        </p:txBody>
      </p:sp>
      <p:sp>
        <p:nvSpPr>
          <p:cNvPr id="2" name="Rounded Rectangle 1"/>
          <p:cNvSpPr/>
          <p:nvPr/>
        </p:nvSpPr>
        <p:spPr>
          <a:xfrm>
            <a:off x="450272" y="5502045"/>
            <a:ext cx="8142583" cy="969437"/>
          </a:xfrm>
          <a:prstGeom prst="round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r>
              <a:rPr lang="en-GB" sz="2800" b="1" dirty="0">
                <a:solidFill>
                  <a:srgbClr val="FF0000"/>
                </a:solidFill>
              </a:rPr>
              <a:t>Balancing </a:t>
            </a:r>
            <a:r>
              <a:rPr lang="en-GB" sz="2800" b="1" dirty="0"/>
              <a:t>between the effective </a:t>
            </a:r>
            <a:r>
              <a:rPr lang="en-GB" sz="2800" b="1" dirty="0">
                <a:solidFill>
                  <a:schemeClr val="bg1"/>
                </a:solidFill>
              </a:rPr>
              <a:t>protection of </a:t>
            </a:r>
            <a:r>
              <a:rPr lang="en-GB" sz="2800" b="1" dirty="0">
                <a:solidFill>
                  <a:srgbClr val="FFFF00"/>
                </a:solidFill>
              </a:rPr>
              <a:t>authors’ interest </a:t>
            </a:r>
            <a:r>
              <a:rPr lang="en-GB" sz="2800" b="1" dirty="0"/>
              <a:t>and </a:t>
            </a:r>
            <a:r>
              <a:rPr lang="en-GB" sz="2800" b="1" dirty="0">
                <a:solidFill>
                  <a:srgbClr val="FFFF00"/>
                </a:solidFill>
              </a:rPr>
              <a:t>the</a:t>
            </a:r>
            <a:r>
              <a:rPr lang="en-GB" sz="2800" b="1" dirty="0"/>
              <a:t> </a:t>
            </a:r>
            <a:r>
              <a:rPr lang="en-GB" sz="2800" b="1" dirty="0">
                <a:solidFill>
                  <a:srgbClr val="FFFF00"/>
                </a:solidFill>
              </a:rPr>
              <a:t>larger public interest</a:t>
            </a:r>
          </a:p>
        </p:txBody>
      </p:sp>
      <p:sp>
        <p:nvSpPr>
          <p:cNvPr id="7" name="Slide Number Placeholder 6"/>
          <p:cNvSpPr>
            <a:spLocks noGrp="1"/>
          </p:cNvSpPr>
          <p:nvPr>
            <p:ph type="sldNum" sz="quarter" idx="4"/>
          </p:nvPr>
        </p:nvSpPr>
        <p:spPr>
          <a:xfrm>
            <a:off x="-616528" y="6583679"/>
            <a:ext cx="2133600" cy="365125"/>
          </a:xfrm>
        </p:spPr>
        <p:txBody>
          <a:bodyPr/>
          <a:lstStyle/>
          <a:p>
            <a:r>
              <a:rPr lang="en-GB" dirty="0"/>
              <a:t>Slide </a:t>
            </a:r>
            <a:fld id="{26BD4091-E317-464C-BC96-8C9D873A731D}" type="slidenum">
              <a:rPr lang="en-GB" smtClean="0"/>
              <a:pPr/>
              <a:t>11</a:t>
            </a:fld>
            <a:endParaRPr lang="en-GB" dirty="0"/>
          </a:p>
        </p:txBody>
      </p:sp>
    </p:spTree>
    <p:extLst>
      <p:ext uri="{BB962C8B-B14F-4D97-AF65-F5344CB8AC3E}">
        <p14:creationId xmlns:p14="http://schemas.microsoft.com/office/powerpoint/2010/main" val="3116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3" y="274638"/>
            <a:ext cx="8236527" cy="1108364"/>
          </a:xfrm>
          <a:prstGeom prst="rect">
            <a:avLst/>
          </a:prstGeom>
        </p:spPr>
      </p:pic>
      <p:sp>
        <p:nvSpPr>
          <p:cNvPr id="3" name="TextBox 2"/>
          <p:cNvSpPr txBox="1"/>
          <p:nvPr/>
        </p:nvSpPr>
        <p:spPr>
          <a:xfrm>
            <a:off x="450273" y="228655"/>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Some ‘optional’ provisions can go against the overarching objectives of the Treaty</a:t>
            </a:r>
            <a:endParaRPr lang="en-US" b="1" dirty="0">
              <a:solidFill>
                <a:prstClr val="black"/>
              </a:solidFill>
              <a:latin typeface="+mj-lt"/>
              <a:ea typeface="ＭＳ Ｐゴシック" charset="0"/>
            </a:endParaRPr>
          </a:p>
        </p:txBody>
      </p:sp>
      <p:sp>
        <p:nvSpPr>
          <p:cNvPr id="4" name="TextBox 3"/>
          <p:cNvSpPr txBox="1"/>
          <p:nvPr/>
        </p:nvSpPr>
        <p:spPr>
          <a:xfrm>
            <a:off x="450272" y="1586640"/>
            <a:ext cx="8245231" cy="1938992"/>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400" dirty="0"/>
              <a:t>Article 4 (4): </a:t>
            </a:r>
            <a:r>
              <a:rPr lang="en-GB" sz="2800" b="1" dirty="0"/>
              <a:t>Commercial availability </a:t>
            </a:r>
            <a:endParaRPr lang="en-GB" sz="2800" dirty="0"/>
          </a:p>
          <a:p>
            <a:endParaRPr lang="en-GB" sz="1000" dirty="0"/>
          </a:p>
          <a:p>
            <a:r>
              <a:rPr lang="en-GB" sz="2400" dirty="0"/>
              <a:t>Would allow a country to </a:t>
            </a:r>
            <a:r>
              <a:rPr lang="en-GB" sz="3200" b="1" u="sng" dirty="0"/>
              <a:t>prohibit</a:t>
            </a:r>
            <a:r>
              <a:rPr lang="en-GB" sz="3200" dirty="0"/>
              <a:t> </a:t>
            </a:r>
            <a:r>
              <a:rPr lang="en-GB" sz="2400" dirty="0"/>
              <a:t>the creation of accessible format copies if there are already commercially available format copies in the country </a:t>
            </a:r>
            <a:endParaRPr lang="en-GB" sz="2400" b="1" dirty="0"/>
          </a:p>
        </p:txBody>
      </p:sp>
      <p:sp>
        <p:nvSpPr>
          <p:cNvPr id="5" name="TextBox 4"/>
          <p:cNvSpPr txBox="1"/>
          <p:nvPr/>
        </p:nvSpPr>
        <p:spPr>
          <a:xfrm>
            <a:off x="441569" y="3729270"/>
            <a:ext cx="8245231" cy="1569660"/>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sz="2400" dirty="0"/>
              <a:t>Article 4 (5): </a:t>
            </a:r>
            <a:r>
              <a:rPr lang="en-GB" sz="2800" b="1" dirty="0"/>
              <a:t>Remuneration requirement </a:t>
            </a:r>
            <a:endParaRPr lang="en-GB" sz="2800" dirty="0"/>
          </a:p>
          <a:p>
            <a:endParaRPr lang="en-GB" sz="1000" dirty="0"/>
          </a:p>
          <a:p>
            <a:r>
              <a:rPr lang="en-GB" sz="2400" dirty="0"/>
              <a:t>Would allow a country to </a:t>
            </a:r>
            <a:r>
              <a:rPr lang="en-GB" sz="3200" b="1" u="sng" dirty="0"/>
              <a:t>require payment </a:t>
            </a:r>
            <a:r>
              <a:rPr lang="en-GB" sz="2400" dirty="0"/>
              <a:t>for the creation or distribution of accessible format copies</a:t>
            </a:r>
          </a:p>
        </p:txBody>
      </p:sp>
      <p:sp>
        <p:nvSpPr>
          <p:cNvPr id="7" name="Rounded Rectangle 6"/>
          <p:cNvSpPr/>
          <p:nvPr/>
        </p:nvSpPr>
        <p:spPr>
          <a:xfrm>
            <a:off x="441569" y="5502568"/>
            <a:ext cx="8245231" cy="969437"/>
          </a:xfrm>
          <a:prstGeom prst="round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r>
              <a:rPr lang="en-GB" sz="2800" b="1" dirty="0">
                <a:solidFill>
                  <a:srgbClr val="FF0000"/>
                </a:solidFill>
              </a:rPr>
              <a:t>The World Blind Union encourages countries </a:t>
            </a:r>
          </a:p>
          <a:p>
            <a:pPr algn="ctr"/>
            <a:r>
              <a:rPr lang="en-GB" sz="2800" b="1" dirty="0">
                <a:solidFill>
                  <a:srgbClr val="FFFF00"/>
                </a:solidFill>
              </a:rPr>
              <a:t>NOT</a:t>
            </a:r>
            <a:r>
              <a:rPr lang="en-GB" sz="2800" b="1" dirty="0">
                <a:solidFill>
                  <a:srgbClr val="FF0000"/>
                </a:solidFill>
              </a:rPr>
              <a:t> </a:t>
            </a:r>
            <a:r>
              <a:rPr lang="en-GB" sz="2800" b="1" dirty="0">
                <a:solidFill>
                  <a:srgbClr val="FFFF00"/>
                </a:solidFill>
              </a:rPr>
              <a:t>to adopt </a:t>
            </a:r>
            <a:r>
              <a:rPr lang="en-GB" sz="2800" b="1" dirty="0">
                <a:solidFill>
                  <a:srgbClr val="FF0000"/>
                </a:solidFill>
              </a:rPr>
              <a:t>these optional provisions.</a:t>
            </a:r>
            <a:endParaRPr lang="en-GB" sz="2800" b="1" dirty="0">
              <a:solidFill>
                <a:srgbClr val="FFFF00"/>
              </a:solidFill>
            </a:endParaRPr>
          </a:p>
        </p:txBody>
      </p:sp>
      <p:sp>
        <p:nvSpPr>
          <p:cNvPr id="2" name="Slide Number Placeholder 1"/>
          <p:cNvSpPr>
            <a:spLocks noGrp="1"/>
          </p:cNvSpPr>
          <p:nvPr>
            <p:ph type="sldNum" sz="quarter" idx="4"/>
          </p:nvPr>
        </p:nvSpPr>
        <p:spPr>
          <a:xfrm>
            <a:off x="-625231" y="6472005"/>
            <a:ext cx="2133600" cy="365125"/>
          </a:xfrm>
        </p:spPr>
        <p:txBody>
          <a:bodyPr/>
          <a:lstStyle/>
          <a:p>
            <a:r>
              <a:rPr lang="en-GB" dirty="0"/>
              <a:t>Slide </a:t>
            </a:r>
            <a:fld id="{26BD4091-E317-464C-BC96-8C9D873A731D}" type="slidenum">
              <a:rPr lang="en-GB" smtClean="0"/>
              <a:pPr/>
              <a:t>12</a:t>
            </a:fld>
            <a:endParaRPr lang="en-GB" dirty="0"/>
          </a:p>
        </p:txBody>
      </p:sp>
    </p:spTree>
    <p:extLst>
      <p:ext uri="{BB962C8B-B14F-4D97-AF65-F5344CB8AC3E}">
        <p14:creationId xmlns:p14="http://schemas.microsoft.com/office/powerpoint/2010/main" val="22034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228655"/>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Key amendments needed in Cambodia’s copyright law to align with the Treaty</a:t>
            </a:r>
            <a:endParaRPr lang="en-US" b="1" dirty="0">
              <a:solidFill>
                <a:prstClr val="black"/>
              </a:solidFill>
              <a:latin typeface="+mj-lt"/>
              <a:ea typeface="ＭＳ Ｐゴシック" charset="0"/>
            </a:endParaRPr>
          </a:p>
        </p:txBody>
      </p:sp>
      <p:sp>
        <p:nvSpPr>
          <p:cNvPr id="4" name="TextBox 3"/>
          <p:cNvSpPr txBox="1"/>
          <p:nvPr/>
        </p:nvSpPr>
        <p:spPr>
          <a:xfrm>
            <a:off x="450273" y="1652905"/>
            <a:ext cx="8245231" cy="144655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3000" b="1" u="sng" dirty="0">
                <a:solidFill>
                  <a:schemeClr val="bg1"/>
                </a:solidFill>
                <a:effectLst>
                  <a:outerShdw blurRad="38100" dist="38100" dir="2700000" algn="tl">
                    <a:srgbClr val="000000">
                      <a:alpha val="43137"/>
                    </a:srgbClr>
                  </a:outerShdw>
                </a:effectLst>
              </a:rPr>
              <a:t>The creation and distribution of accessible format copies </a:t>
            </a:r>
            <a:r>
              <a:rPr lang="en-GB" sz="2800" dirty="0"/>
              <a:t>for persons who are blind, visually impaired or otherwise print disabled</a:t>
            </a:r>
            <a:endParaRPr lang="en-GB" sz="2800" b="1" dirty="0"/>
          </a:p>
        </p:txBody>
      </p:sp>
      <p:sp>
        <p:nvSpPr>
          <p:cNvPr id="5" name="TextBox 4"/>
          <p:cNvSpPr txBox="1"/>
          <p:nvPr/>
        </p:nvSpPr>
        <p:spPr>
          <a:xfrm>
            <a:off x="450273" y="3291588"/>
            <a:ext cx="8245231" cy="141577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3000" b="1" u="sng" dirty="0">
                <a:solidFill>
                  <a:schemeClr val="bg1"/>
                </a:solidFill>
                <a:effectLst>
                  <a:outerShdw blurRad="38100" dist="38100" dir="2700000" algn="tl">
                    <a:srgbClr val="000000">
                      <a:alpha val="43137"/>
                    </a:srgbClr>
                  </a:outerShdw>
                </a:effectLst>
              </a:rPr>
              <a:t>Importation and exportation </a:t>
            </a:r>
            <a:r>
              <a:rPr lang="en-GB" sz="2800" dirty="0"/>
              <a:t>of copies of accessible format copies by an authorised entity for the purpose of serving print disabled people</a:t>
            </a:r>
          </a:p>
        </p:txBody>
      </p:sp>
      <p:sp>
        <p:nvSpPr>
          <p:cNvPr id="7" name="TextBox 6"/>
          <p:cNvSpPr txBox="1"/>
          <p:nvPr/>
        </p:nvSpPr>
        <p:spPr>
          <a:xfrm>
            <a:off x="441569" y="4928808"/>
            <a:ext cx="8245231" cy="1446550"/>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2800" dirty="0"/>
              <a:t>Although currently not required, but advisable: </a:t>
            </a:r>
            <a:r>
              <a:rPr lang="en-GB" sz="3000" b="1" u="sng" dirty="0">
                <a:solidFill>
                  <a:schemeClr val="bg1"/>
                </a:solidFill>
                <a:effectLst>
                  <a:outerShdw blurRad="38100" dist="38100" dir="2700000" algn="tl">
                    <a:srgbClr val="000000">
                      <a:alpha val="43137"/>
                    </a:srgbClr>
                  </a:outerShdw>
                </a:effectLst>
              </a:rPr>
              <a:t>Circumvention of technological protection measures </a:t>
            </a:r>
            <a:r>
              <a:rPr lang="en-GB" sz="2800" dirty="0"/>
              <a:t>to create accessible format copies </a:t>
            </a:r>
          </a:p>
        </p:txBody>
      </p:sp>
      <p:sp>
        <p:nvSpPr>
          <p:cNvPr id="8" name="Slide Number Placeholder 7"/>
          <p:cNvSpPr>
            <a:spLocks noGrp="1"/>
          </p:cNvSpPr>
          <p:nvPr>
            <p:ph type="sldNum" sz="quarter" idx="4"/>
          </p:nvPr>
        </p:nvSpPr>
        <p:spPr>
          <a:xfrm>
            <a:off x="-616527" y="6492875"/>
            <a:ext cx="2133600" cy="365125"/>
          </a:xfrm>
        </p:spPr>
        <p:txBody>
          <a:bodyPr/>
          <a:lstStyle/>
          <a:p>
            <a:r>
              <a:rPr lang="en-GB" dirty="0"/>
              <a:t>Slide 13</a:t>
            </a:r>
          </a:p>
        </p:txBody>
      </p:sp>
      <p:sp>
        <p:nvSpPr>
          <p:cNvPr id="9" name="Rounded Rectangle 8"/>
          <p:cNvSpPr/>
          <p:nvPr/>
        </p:nvSpPr>
        <p:spPr>
          <a:xfrm>
            <a:off x="204176" y="3191051"/>
            <a:ext cx="8570547" cy="1616845"/>
          </a:xfrm>
          <a:prstGeom prst="round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r>
              <a:rPr lang="en-GB" sz="3200" b="1" dirty="0">
                <a:solidFill>
                  <a:srgbClr val="FFFF00"/>
                </a:solidFill>
              </a:rPr>
              <a:t>These provisions and other flexibilities provided by the Treaty need to be written into </a:t>
            </a:r>
          </a:p>
          <a:p>
            <a:pPr algn="ctr"/>
            <a:r>
              <a:rPr lang="en-GB" sz="3200" b="1" dirty="0">
                <a:solidFill>
                  <a:srgbClr val="FFFF00"/>
                </a:solidFill>
              </a:rPr>
              <a:t>the law or regulations</a:t>
            </a:r>
          </a:p>
        </p:txBody>
      </p:sp>
    </p:spTree>
    <p:extLst>
      <p:ext uri="{BB962C8B-B14F-4D97-AF65-F5344CB8AC3E}">
        <p14:creationId xmlns:p14="http://schemas.microsoft.com/office/powerpoint/2010/main" val="1595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575884" y="228655"/>
            <a:ext cx="7979636"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Vision impairment is among the most prevalent disability in Cambodia</a:t>
            </a:r>
            <a:endParaRPr lang="en-US" b="1" dirty="0">
              <a:solidFill>
                <a:prstClr val="black"/>
              </a:solidFill>
              <a:latin typeface="+mj-lt"/>
              <a:ea typeface="ＭＳ Ｐゴシック" charset="0"/>
            </a:endParaRPr>
          </a:p>
        </p:txBody>
      </p:sp>
      <p:graphicFrame>
        <p:nvGraphicFramePr>
          <p:cNvPr id="2" name="Chart 1"/>
          <p:cNvGraphicFramePr/>
          <p:nvPr>
            <p:extLst>
              <p:ext uri="{D42A27DB-BD31-4B8C-83A1-F6EECF244321}">
                <p14:modId xmlns:p14="http://schemas.microsoft.com/office/powerpoint/2010/main" val="1818914052"/>
              </p:ext>
            </p:extLst>
          </p:nvPr>
        </p:nvGraphicFramePr>
        <p:xfrm>
          <a:off x="575883" y="1538243"/>
          <a:ext cx="7979637" cy="531975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638601" y="6519017"/>
            <a:ext cx="4916919" cy="253916"/>
          </a:xfrm>
          <a:prstGeom prst="rect">
            <a:avLst/>
          </a:prstGeom>
          <a:noFill/>
        </p:spPr>
        <p:txBody>
          <a:bodyPr wrap="square" rtlCol="0">
            <a:spAutoFit/>
          </a:bodyPr>
          <a:lstStyle/>
          <a:p>
            <a:r>
              <a:rPr lang="en-US" sz="1050" dirty="0"/>
              <a:t>Source: </a:t>
            </a:r>
            <a:r>
              <a:rPr lang="en-GB" sz="1050" dirty="0"/>
              <a:t>The </a:t>
            </a:r>
            <a:r>
              <a:rPr lang="en-GB" sz="1050" i="1" dirty="0"/>
              <a:t>Cambodia Inter-</a:t>
            </a:r>
            <a:r>
              <a:rPr lang="en-GB" sz="1050" i="1" dirty="0" err="1"/>
              <a:t>Censal</a:t>
            </a:r>
            <a:r>
              <a:rPr lang="en-GB" sz="1050" i="1" dirty="0"/>
              <a:t> Population Survey 2013</a:t>
            </a:r>
            <a:r>
              <a:rPr lang="en-GB" sz="1050" dirty="0"/>
              <a:t> by the Ministry of Planning</a:t>
            </a:r>
            <a:r>
              <a:rPr lang="ja-JP" altLang="en-US" sz="1050" dirty="0"/>
              <a:t> </a:t>
            </a:r>
            <a:endParaRPr lang="en-US" sz="1050" dirty="0"/>
          </a:p>
        </p:txBody>
      </p:sp>
      <p:sp>
        <p:nvSpPr>
          <p:cNvPr id="4" name="TextBox 3"/>
          <p:cNvSpPr txBox="1"/>
          <p:nvPr/>
        </p:nvSpPr>
        <p:spPr>
          <a:xfrm>
            <a:off x="1584956" y="1538243"/>
            <a:ext cx="2053645" cy="646331"/>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t>Disability category breakdown (2013)</a:t>
            </a:r>
          </a:p>
        </p:txBody>
      </p:sp>
      <p:sp>
        <p:nvSpPr>
          <p:cNvPr id="5" name="TextBox 4"/>
          <p:cNvSpPr txBox="1"/>
          <p:nvPr/>
        </p:nvSpPr>
        <p:spPr>
          <a:xfrm>
            <a:off x="6143105" y="1760434"/>
            <a:ext cx="2610197" cy="799886"/>
          </a:xfrm>
          <a:prstGeom prst="rect">
            <a:avLst/>
          </a:prstGeom>
          <a:noFill/>
        </p:spPr>
        <p:txBody>
          <a:bodyPr wrap="square" rtlCol="0">
            <a:spAutoFit/>
          </a:bodyPr>
          <a:lstStyle/>
          <a:p>
            <a:endParaRPr lang="en-GB" dirty="0"/>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4523" y="1573743"/>
            <a:ext cx="811794" cy="541196"/>
          </a:xfrm>
          <a:prstGeom prst="rect">
            <a:avLst/>
          </a:prstGeom>
        </p:spPr>
      </p:pic>
      <p:sp>
        <p:nvSpPr>
          <p:cNvPr id="9" name="Slide Number Placeholder 7"/>
          <p:cNvSpPr>
            <a:spLocks noGrp="1"/>
          </p:cNvSpPr>
          <p:nvPr>
            <p:ph type="sldNum" sz="quarter" idx="4"/>
          </p:nvPr>
        </p:nvSpPr>
        <p:spPr>
          <a:xfrm>
            <a:off x="-616527" y="6492875"/>
            <a:ext cx="2133600" cy="365125"/>
          </a:xfrm>
        </p:spPr>
        <p:txBody>
          <a:bodyPr/>
          <a:lstStyle/>
          <a:p>
            <a:r>
              <a:rPr lang="en-GB" dirty="0"/>
              <a:t>Slide 14</a:t>
            </a:r>
          </a:p>
        </p:txBody>
      </p:sp>
    </p:spTree>
    <p:extLst>
      <p:ext uri="{BB962C8B-B14F-4D97-AF65-F5344CB8AC3E}">
        <p14:creationId xmlns:p14="http://schemas.microsoft.com/office/powerpoint/2010/main" val="83699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88975" y="1535238"/>
            <a:ext cx="4992707" cy="4992707"/>
            <a:chOff x="1860800" y="1592642"/>
            <a:chExt cx="4862309" cy="4862309"/>
          </a:xfrm>
          <a:solidFill>
            <a:schemeClr val="accent3">
              <a:lumMod val="75000"/>
            </a:schemeClr>
          </a:solidFill>
        </p:grpSpPr>
        <p:sp>
          <p:nvSpPr>
            <p:cNvPr id="9" name="Oval 8"/>
            <p:cNvSpPr/>
            <p:nvPr/>
          </p:nvSpPr>
          <p:spPr>
            <a:xfrm>
              <a:off x="1860800" y="1592642"/>
              <a:ext cx="4862309" cy="4862309"/>
            </a:xfrm>
            <a:prstGeom prst="ellipse">
              <a:avLst/>
            </a:prstGeom>
            <a:grpFill/>
            <a:ln w="571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87955" y="1883037"/>
              <a:ext cx="2407998" cy="954107"/>
            </a:xfrm>
            <a:prstGeom prst="rect">
              <a:avLst/>
            </a:prstGeom>
            <a:grpFill/>
            <a:ln>
              <a:noFill/>
            </a:ln>
          </p:spPr>
          <p:txBody>
            <a:bodyPr wrap="square" rtlCol="0">
              <a:spAutoFit/>
            </a:bodyPr>
            <a:lstStyle/>
            <a:p>
              <a:pPr algn="ctr"/>
              <a:r>
                <a:rPr lang="en-US" sz="2800" b="1" dirty="0">
                  <a:solidFill>
                    <a:schemeClr val="bg1"/>
                  </a:solidFill>
                </a:rPr>
                <a:t>People with print disability</a:t>
              </a:r>
            </a:p>
          </p:txBody>
        </p:sp>
      </p:gr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304107" y="345502"/>
            <a:ext cx="8528858" cy="892552"/>
          </a:xfrm>
          <a:prstGeom prst="rect">
            <a:avLst/>
          </a:prstGeom>
          <a:noFill/>
        </p:spPr>
        <p:txBody>
          <a:bodyPr wrap="square" rtlCol="0">
            <a:spAutoFit/>
          </a:bodyPr>
          <a:lstStyle/>
          <a:p>
            <a:pPr algn="ctr" defTabSz="457200" fontAlgn="base">
              <a:spcBef>
                <a:spcPct val="0"/>
              </a:spcBef>
              <a:spcAft>
                <a:spcPct val="0"/>
              </a:spcAft>
            </a:pPr>
            <a:r>
              <a:rPr lang="en-US" sz="2600" b="1" dirty="0">
                <a:solidFill>
                  <a:prstClr val="white"/>
                </a:solidFill>
                <a:latin typeface="+mj-lt"/>
                <a:ea typeface="ＭＳ Ｐゴシック" charset="0"/>
              </a:rPr>
              <a:t>Benefits a much larger number of persons with disabilities than just persons who are blind/partially-sighted</a:t>
            </a:r>
            <a:endParaRPr lang="en-US" sz="2600" b="1" dirty="0">
              <a:solidFill>
                <a:prstClr val="black"/>
              </a:solidFill>
              <a:latin typeface="+mj-lt"/>
              <a:ea typeface="ＭＳ Ｐゴシック" charset="0"/>
            </a:endParaRPr>
          </a:p>
        </p:txBody>
      </p:sp>
      <p:grpSp>
        <p:nvGrpSpPr>
          <p:cNvPr id="8" name="Group 7"/>
          <p:cNvGrpSpPr/>
          <p:nvPr/>
        </p:nvGrpSpPr>
        <p:grpSpPr>
          <a:xfrm>
            <a:off x="3382491" y="3069485"/>
            <a:ext cx="2009423" cy="2009423"/>
            <a:chOff x="3287245" y="2771709"/>
            <a:chExt cx="2009423" cy="2009423"/>
          </a:xfrm>
          <a:solidFill>
            <a:schemeClr val="accent3">
              <a:lumMod val="60000"/>
              <a:lumOff val="40000"/>
            </a:schemeClr>
          </a:solidFill>
        </p:grpSpPr>
        <p:sp>
          <p:nvSpPr>
            <p:cNvPr id="7" name="Oval 6"/>
            <p:cNvSpPr/>
            <p:nvPr/>
          </p:nvSpPr>
          <p:spPr>
            <a:xfrm>
              <a:off x="3287245" y="2771709"/>
              <a:ext cx="2009423" cy="2009423"/>
            </a:xfrm>
            <a:prstGeom prst="ellipse">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TextBox 3"/>
            <p:cNvSpPr txBox="1"/>
            <p:nvPr/>
          </p:nvSpPr>
          <p:spPr>
            <a:xfrm>
              <a:off x="3607103" y="3172424"/>
              <a:ext cx="1365957" cy="1200329"/>
            </a:xfrm>
            <a:prstGeom prst="rect">
              <a:avLst/>
            </a:prstGeom>
            <a:grpFill/>
          </p:spPr>
          <p:txBody>
            <a:bodyPr wrap="square" rtlCol="0">
              <a:spAutoFit/>
            </a:bodyPr>
            <a:lstStyle/>
            <a:p>
              <a:pPr algn="ctr"/>
              <a:r>
                <a:rPr lang="en-US" b="1" dirty="0"/>
                <a:t>Blind, visually-impaired people </a:t>
              </a:r>
            </a:p>
          </p:txBody>
        </p:sp>
      </p:grpSp>
      <p:grpSp>
        <p:nvGrpSpPr>
          <p:cNvPr id="13" name="Group 12"/>
          <p:cNvGrpSpPr/>
          <p:nvPr/>
        </p:nvGrpSpPr>
        <p:grpSpPr>
          <a:xfrm>
            <a:off x="1185586" y="1855812"/>
            <a:ext cx="6370542" cy="4335963"/>
            <a:chOff x="1041484" y="1845827"/>
            <a:chExt cx="6370542" cy="4335963"/>
          </a:xfrm>
        </p:grpSpPr>
        <p:sp>
          <p:nvSpPr>
            <p:cNvPr id="12" name="Striped Right Arrow 11"/>
            <p:cNvSpPr/>
            <p:nvPr/>
          </p:nvSpPr>
          <p:spPr>
            <a:xfrm>
              <a:off x="6892833" y="3841738"/>
              <a:ext cx="519193" cy="37970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triped Right Arrow 13"/>
            <p:cNvSpPr/>
            <p:nvPr/>
          </p:nvSpPr>
          <p:spPr>
            <a:xfrm rot="19909392">
              <a:off x="6295915" y="1959645"/>
              <a:ext cx="519193" cy="37970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2408979">
              <a:off x="6293555" y="5619414"/>
              <a:ext cx="519193" cy="37970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10800000">
              <a:off x="1041484" y="3833940"/>
              <a:ext cx="519193" cy="37970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riped Right Arrow 16"/>
            <p:cNvSpPr/>
            <p:nvPr/>
          </p:nvSpPr>
          <p:spPr>
            <a:xfrm rot="12405369">
              <a:off x="1783566" y="1845827"/>
              <a:ext cx="519193" cy="37970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riped Right Arrow 17"/>
            <p:cNvSpPr/>
            <p:nvPr/>
          </p:nvSpPr>
          <p:spPr>
            <a:xfrm rot="8324170">
              <a:off x="1793081" y="5802082"/>
              <a:ext cx="519193" cy="37970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4"/>
          </p:nvPr>
        </p:nvSpPr>
        <p:spPr>
          <a:xfrm>
            <a:off x="-679938" y="6492875"/>
            <a:ext cx="2133600" cy="365125"/>
          </a:xfrm>
        </p:spPr>
        <p:txBody>
          <a:bodyPr/>
          <a:lstStyle/>
          <a:p>
            <a:r>
              <a:rPr lang="en-GB" dirty="0"/>
              <a:t>Slide </a:t>
            </a:r>
            <a:fld id="{26BD4091-E317-464C-BC96-8C9D873A731D}" type="slidenum">
              <a:rPr lang="en-GB" smtClean="0"/>
              <a:pPr/>
              <a:t>15</a:t>
            </a:fld>
            <a:endParaRPr lang="en-GB" dirty="0"/>
          </a:p>
        </p:txBody>
      </p:sp>
    </p:spTree>
    <p:extLst>
      <p:ext uri="{BB962C8B-B14F-4D97-AF65-F5344CB8AC3E}">
        <p14:creationId xmlns:p14="http://schemas.microsoft.com/office/powerpoint/2010/main" val="2429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628650" y="329422"/>
            <a:ext cx="7839075" cy="1015663"/>
          </a:xfrm>
          <a:prstGeom prst="rect">
            <a:avLst/>
          </a:prstGeom>
          <a:noFill/>
        </p:spPr>
        <p:txBody>
          <a:bodyPr wrap="square" rtlCol="0">
            <a:spAutoFit/>
          </a:bodyPr>
          <a:lstStyle/>
          <a:p>
            <a:pPr algn="ctr" defTabSz="457200" fontAlgn="base">
              <a:spcBef>
                <a:spcPct val="0"/>
              </a:spcBef>
              <a:spcAft>
                <a:spcPct val="0"/>
              </a:spcAft>
            </a:pPr>
            <a:r>
              <a:rPr lang="en-US" sz="3000" b="1" dirty="0">
                <a:solidFill>
                  <a:prstClr val="white"/>
                </a:solidFill>
                <a:latin typeface="+mj-lt"/>
                <a:ea typeface="ＭＳ Ｐゴシック" charset="0"/>
              </a:rPr>
              <a:t>Growing elderly population in Cambodia will increase no. of people with print disability</a:t>
            </a:r>
            <a:endParaRPr lang="en-US" sz="3000" b="1" dirty="0">
              <a:solidFill>
                <a:prstClr val="black"/>
              </a:solidFill>
              <a:latin typeface="+mj-lt"/>
              <a:ea typeface="ＭＳ Ｐゴシック" charset="0"/>
            </a:endParaRPr>
          </a:p>
        </p:txBody>
      </p:sp>
      <p:sp>
        <p:nvSpPr>
          <p:cNvPr id="2" name="TextBox 1"/>
          <p:cNvSpPr txBox="1"/>
          <p:nvPr/>
        </p:nvSpPr>
        <p:spPr>
          <a:xfrm>
            <a:off x="3967566" y="6593883"/>
            <a:ext cx="4628598" cy="253916"/>
          </a:xfrm>
          <a:prstGeom prst="rect">
            <a:avLst/>
          </a:prstGeom>
          <a:noFill/>
        </p:spPr>
        <p:txBody>
          <a:bodyPr wrap="square" rtlCol="0">
            <a:spAutoFit/>
          </a:bodyPr>
          <a:lstStyle/>
          <a:p>
            <a:r>
              <a:rPr lang="en-US" sz="1050" dirty="0"/>
              <a:t>Source: </a:t>
            </a:r>
            <a:r>
              <a:rPr lang="en-GB" sz="1050" dirty="0"/>
              <a:t>United Nations. (2015). World Population Prospects: The 2015 Revision. </a:t>
            </a:r>
            <a:endParaRPr lang="en-US" sz="1050" dirty="0"/>
          </a:p>
        </p:txBody>
      </p:sp>
      <p:graphicFrame>
        <p:nvGraphicFramePr>
          <p:cNvPr id="4" name="Chart 3"/>
          <p:cNvGraphicFramePr/>
          <p:nvPr>
            <p:extLst>
              <p:ext uri="{D42A27DB-BD31-4B8C-83A1-F6EECF244321}">
                <p14:modId xmlns:p14="http://schemas.microsoft.com/office/powerpoint/2010/main" val="4195046783"/>
              </p:ext>
            </p:extLst>
          </p:nvPr>
        </p:nvGraphicFramePr>
        <p:xfrm>
          <a:off x="1750884" y="2111895"/>
          <a:ext cx="3911601" cy="44819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544988" y="5797875"/>
            <a:ext cx="1025696"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b="1" dirty="0"/>
              <a:t>6.8% </a:t>
            </a:r>
          </a:p>
        </p:txBody>
      </p:sp>
      <p:sp>
        <p:nvSpPr>
          <p:cNvPr id="9" name="TextBox 8"/>
          <p:cNvSpPr txBox="1"/>
          <p:nvPr/>
        </p:nvSpPr>
        <p:spPr>
          <a:xfrm>
            <a:off x="4176753" y="2299415"/>
            <a:ext cx="1121666"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400" b="1" dirty="0"/>
              <a:t>17.6% </a:t>
            </a:r>
          </a:p>
        </p:txBody>
      </p:sp>
      <p:sp>
        <p:nvSpPr>
          <p:cNvPr id="14" name="Right Arrow 13"/>
          <p:cNvSpPr/>
          <p:nvPr/>
        </p:nvSpPr>
        <p:spPr>
          <a:xfrm rot="17917662">
            <a:off x="2035563" y="3778949"/>
            <a:ext cx="2710987" cy="51928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5" name="Group 14"/>
          <p:cNvGrpSpPr/>
          <p:nvPr/>
        </p:nvGrpSpPr>
        <p:grpSpPr>
          <a:xfrm>
            <a:off x="5106831" y="2893784"/>
            <a:ext cx="3489333" cy="2397176"/>
            <a:chOff x="4228359" y="2749630"/>
            <a:chExt cx="3489333" cy="2397176"/>
          </a:xfrm>
        </p:grpSpPr>
        <p:grpSp>
          <p:nvGrpSpPr>
            <p:cNvPr id="19" name="Group 18"/>
            <p:cNvGrpSpPr/>
            <p:nvPr/>
          </p:nvGrpSpPr>
          <p:grpSpPr>
            <a:xfrm>
              <a:off x="5606670" y="2749630"/>
              <a:ext cx="2111022" cy="2397176"/>
              <a:chOff x="6366933" y="2748707"/>
              <a:chExt cx="2111022" cy="2397176"/>
            </a:xfrm>
          </p:grpSpPr>
          <p:sp>
            <p:nvSpPr>
              <p:cNvPr id="21" name="Oval 20"/>
              <p:cNvSpPr/>
              <p:nvPr/>
            </p:nvSpPr>
            <p:spPr>
              <a:xfrm>
                <a:off x="6366933" y="3034861"/>
                <a:ext cx="2111022" cy="2111022"/>
              </a:xfrm>
              <a:prstGeom prst="ellipse">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t>People with print disabilities</a:t>
                </a:r>
              </a:p>
            </p:txBody>
          </p:sp>
          <p:sp>
            <p:nvSpPr>
              <p:cNvPr id="22" name="Right Arrow 21"/>
              <p:cNvSpPr/>
              <p:nvPr/>
            </p:nvSpPr>
            <p:spPr>
              <a:xfrm rot="16200000">
                <a:off x="6949875" y="2961631"/>
                <a:ext cx="945138" cy="51928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0" name="Right Arrow 19"/>
            <p:cNvSpPr/>
            <p:nvPr/>
          </p:nvSpPr>
          <p:spPr>
            <a:xfrm>
              <a:off x="4228359" y="3911471"/>
              <a:ext cx="1062208" cy="519289"/>
            </a:xfrm>
            <a:prstGeom prst="rightArrow">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3" name="TextBox 22"/>
          <p:cNvSpPr txBox="1"/>
          <p:nvPr/>
        </p:nvSpPr>
        <p:spPr>
          <a:xfrm rot="16200000">
            <a:off x="735908" y="3870959"/>
            <a:ext cx="1594548" cy="369332"/>
          </a:xfrm>
          <a:prstGeom prst="rect">
            <a:avLst/>
          </a:prstGeom>
          <a:noFill/>
        </p:spPr>
        <p:txBody>
          <a:bodyPr wrap="square" rtlCol="0">
            <a:spAutoFit/>
          </a:bodyPr>
          <a:lstStyle/>
          <a:p>
            <a:r>
              <a:rPr lang="en-GB" dirty="0"/>
              <a:t>% elderly (60+)</a:t>
            </a:r>
          </a:p>
        </p:txBody>
      </p:sp>
      <p:pic>
        <p:nvPicPr>
          <p:cNvPr id="25" name="Picture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1387" y="1638704"/>
            <a:ext cx="811794" cy="541196"/>
          </a:xfrm>
          <a:prstGeom prst="rect">
            <a:avLst/>
          </a:prstGeom>
        </p:spPr>
      </p:pic>
      <p:sp>
        <p:nvSpPr>
          <p:cNvPr id="26" name="Slide Number Placeholder 7"/>
          <p:cNvSpPr>
            <a:spLocks noGrp="1"/>
          </p:cNvSpPr>
          <p:nvPr>
            <p:ph type="sldNum" sz="quarter" idx="4"/>
          </p:nvPr>
        </p:nvSpPr>
        <p:spPr>
          <a:xfrm>
            <a:off x="-616527" y="6492875"/>
            <a:ext cx="2133600" cy="365125"/>
          </a:xfrm>
        </p:spPr>
        <p:txBody>
          <a:bodyPr/>
          <a:lstStyle/>
          <a:p>
            <a:r>
              <a:rPr lang="en-GB" dirty="0"/>
              <a:t>Slide 16</a:t>
            </a:r>
          </a:p>
        </p:txBody>
      </p:sp>
    </p:spTree>
    <p:extLst>
      <p:ext uri="{BB962C8B-B14F-4D97-AF65-F5344CB8AC3E}">
        <p14:creationId xmlns:p14="http://schemas.microsoft.com/office/powerpoint/2010/main" val="14532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1158361" y="291930"/>
            <a:ext cx="7032979" cy="1015663"/>
          </a:xfrm>
          <a:prstGeom prst="rect">
            <a:avLst/>
          </a:prstGeom>
          <a:noFill/>
        </p:spPr>
        <p:txBody>
          <a:bodyPr wrap="square" rtlCol="0">
            <a:spAutoFit/>
          </a:bodyPr>
          <a:lstStyle/>
          <a:p>
            <a:pPr algn="ctr" defTabSz="457200" fontAlgn="base">
              <a:spcBef>
                <a:spcPct val="0"/>
              </a:spcBef>
              <a:spcAft>
                <a:spcPct val="0"/>
              </a:spcAft>
            </a:pPr>
            <a:r>
              <a:rPr lang="en-US" sz="3000" b="1" dirty="0">
                <a:solidFill>
                  <a:prstClr val="white"/>
                </a:solidFill>
                <a:latin typeface="+mj-lt"/>
                <a:ea typeface="ＭＳ Ｐゴシック" charset="0"/>
              </a:rPr>
              <a:t>Growing non-communicable diseases (NCDs) increase people with print disability</a:t>
            </a:r>
            <a:endParaRPr lang="en-US" sz="3000" b="1" dirty="0">
              <a:solidFill>
                <a:prstClr val="black"/>
              </a:solidFill>
              <a:latin typeface="+mj-lt"/>
              <a:ea typeface="ＭＳ Ｐゴシック" charset="0"/>
            </a:endParaRPr>
          </a:p>
        </p:txBody>
      </p:sp>
      <p:sp>
        <p:nvSpPr>
          <p:cNvPr id="22" name="TextBox 21"/>
          <p:cNvSpPr txBox="1"/>
          <p:nvPr/>
        </p:nvSpPr>
        <p:spPr>
          <a:xfrm>
            <a:off x="5407875" y="6580582"/>
            <a:ext cx="3819534" cy="230832"/>
          </a:xfrm>
          <a:prstGeom prst="rect">
            <a:avLst/>
          </a:prstGeom>
          <a:noFill/>
        </p:spPr>
        <p:txBody>
          <a:bodyPr wrap="square" rtlCol="0">
            <a:spAutoFit/>
          </a:bodyPr>
          <a:lstStyle/>
          <a:p>
            <a:r>
              <a:rPr lang="en-US" sz="900" dirty="0"/>
              <a:t>Source: GIZ (2014) Costing of Type 2 Diabetes Mellitus in Cambodia </a:t>
            </a:r>
          </a:p>
        </p:txBody>
      </p:sp>
      <p:grpSp>
        <p:nvGrpSpPr>
          <p:cNvPr id="2" name="Group 1"/>
          <p:cNvGrpSpPr/>
          <p:nvPr/>
        </p:nvGrpSpPr>
        <p:grpSpPr>
          <a:xfrm>
            <a:off x="1547008" y="2143293"/>
            <a:ext cx="3659612" cy="4437289"/>
            <a:chOff x="1547008" y="2065528"/>
            <a:chExt cx="3659612" cy="4437289"/>
          </a:xfrm>
        </p:grpSpPr>
        <p:graphicFrame>
          <p:nvGraphicFramePr>
            <p:cNvPr id="16" name="Chart 15"/>
            <p:cNvGraphicFramePr/>
            <p:nvPr>
              <p:extLst>
                <p:ext uri="{D42A27DB-BD31-4B8C-83A1-F6EECF244321}">
                  <p14:modId xmlns:p14="http://schemas.microsoft.com/office/powerpoint/2010/main" val="3110669663"/>
                </p:ext>
              </p:extLst>
            </p:nvPr>
          </p:nvGraphicFramePr>
          <p:xfrm>
            <a:off x="1547008" y="2164268"/>
            <a:ext cx="3659612" cy="433854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280290" y="5764260"/>
              <a:ext cx="713341" cy="2825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400" b="1" dirty="0"/>
                <a:t>145,000</a:t>
              </a:r>
            </a:p>
          </p:txBody>
        </p:sp>
        <p:sp>
          <p:nvSpPr>
            <p:cNvPr id="19" name="TextBox 18"/>
            <p:cNvSpPr txBox="1"/>
            <p:nvPr/>
          </p:nvSpPr>
          <p:spPr>
            <a:xfrm>
              <a:off x="3939725" y="2065528"/>
              <a:ext cx="958463" cy="2825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400" b="1" dirty="0"/>
                <a:t>264,000</a:t>
              </a:r>
            </a:p>
          </p:txBody>
        </p:sp>
        <p:sp>
          <p:nvSpPr>
            <p:cNvPr id="20" name="Right Arrow 19"/>
            <p:cNvSpPr/>
            <p:nvPr/>
          </p:nvSpPr>
          <p:spPr>
            <a:xfrm rot="17840943">
              <a:off x="1854581" y="3598873"/>
              <a:ext cx="2618814" cy="47680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8" name="Straight Connector 7"/>
            <p:cNvCxnSpPr/>
            <p:nvPr/>
          </p:nvCxnSpPr>
          <p:spPr>
            <a:xfrm flipV="1">
              <a:off x="2636961" y="2418822"/>
              <a:ext cx="1781995" cy="3345438"/>
            </a:xfrm>
            <a:prstGeom prst="line">
              <a:avLst/>
            </a:prstGeom>
            <a:ln w="41275">
              <a:gradFill flip="none" rotWithShape="1">
                <a:gsLst>
                  <a:gs pos="0">
                    <a:srgbClr val="06328D"/>
                  </a:gs>
                  <a:gs pos="100000">
                    <a:srgbClr val="06328D"/>
                  </a:gs>
                  <a:gs pos="50000">
                    <a:schemeClr val="accent1">
                      <a:lumMod val="40000"/>
                      <a:lumOff val="60000"/>
                    </a:schemeClr>
                  </a:gs>
                </a:gsLst>
                <a:lin ang="0" scaled="1"/>
                <a:tileRect/>
              </a:gradFill>
              <a:prstDash val="sysDot"/>
            </a:ln>
            <a:effectLst/>
          </p:spPr>
          <p:style>
            <a:lnRef idx="2">
              <a:schemeClr val="accent1"/>
            </a:lnRef>
            <a:fillRef idx="0">
              <a:schemeClr val="accent1"/>
            </a:fillRef>
            <a:effectRef idx="1">
              <a:schemeClr val="accent1"/>
            </a:effectRef>
            <a:fontRef idx="minor">
              <a:schemeClr val="tx1"/>
            </a:fontRef>
          </p:style>
        </p:cxnSp>
      </p:gr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2890" y="1457106"/>
            <a:ext cx="811794" cy="541196"/>
          </a:xfrm>
          <a:prstGeom prst="rect">
            <a:avLst/>
          </a:prstGeom>
        </p:spPr>
      </p:pic>
      <p:sp>
        <p:nvSpPr>
          <p:cNvPr id="21" name="TextBox 20"/>
          <p:cNvSpPr txBox="1"/>
          <p:nvPr/>
        </p:nvSpPr>
        <p:spPr>
          <a:xfrm rot="16200000">
            <a:off x="281251" y="3630575"/>
            <a:ext cx="2295073" cy="369332"/>
          </a:xfrm>
          <a:prstGeom prst="rect">
            <a:avLst/>
          </a:prstGeom>
          <a:noFill/>
        </p:spPr>
        <p:txBody>
          <a:bodyPr wrap="square" rtlCol="0">
            <a:spAutoFit/>
          </a:bodyPr>
          <a:lstStyle/>
          <a:p>
            <a:r>
              <a:rPr lang="en-GB" dirty="0"/>
              <a:t>Number of diabetes</a:t>
            </a:r>
          </a:p>
        </p:txBody>
      </p:sp>
      <p:sp>
        <p:nvSpPr>
          <p:cNvPr id="26" name="TextBox 25"/>
          <p:cNvSpPr txBox="1"/>
          <p:nvPr/>
        </p:nvSpPr>
        <p:spPr>
          <a:xfrm>
            <a:off x="1919347" y="1404539"/>
            <a:ext cx="5298378" cy="646331"/>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b="1" dirty="0"/>
              <a:t>Number of people with diabetes in Cambodia is projected to nearly double between 2008 and 2018</a:t>
            </a:r>
          </a:p>
        </p:txBody>
      </p:sp>
      <p:grpSp>
        <p:nvGrpSpPr>
          <p:cNvPr id="28" name="Group 27"/>
          <p:cNvGrpSpPr/>
          <p:nvPr/>
        </p:nvGrpSpPr>
        <p:grpSpPr>
          <a:xfrm>
            <a:off x="4418956" y="2935448"/>
            <a:ext cx="3489333" cy="2397176"/>
            <a:chOff x="4228359" y="2749630"/>
            <a:chExt cx="3489333" cy="2397176"/>
          </a:xfrm>
        </p:grpSpPr>
        <p:grpSp>
          <p:nvGrpSpPr>
            <p:cNvPr id="29" name="Group 28"/>
            <p:cNvGrpSpPr/>
            <p:nvPr/>
          </p:nvGrpSpPr>
          <p:grpSpPr>
            <a:xfrm>
              <a:off x="5606670" y="2749630"/>
              <a:ext cx="2111022" cy="2397176"/>
              <a:chOff x="6366933" y="2748707"/>
              <a:chExt cx="2111022" cy="2397176"/>
            </a:xfrm>
          </p:grpSpPr>
          <p:sp>
            <p:nvSpPr>
              <p:cNvPr id="31" name="Oval 30"/>
              <p:cNvSpPr/>
              <p:nvPr/>
            </p:nvSpPr>
            <p:spPr>
              <a:xfrm>
                <a:off x="6366933" y="3034861"/>
                <a:ext cx="2111022" cy="2111022"/>
              </a:xfrm>
              <a:prstGeom prst="ellipse">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t>People with print disabilities</a:t>
                </a:r>
              </a:p>
            </p:txBody>
          </p:sp>
          <p:sp>
            <p:nvSpPr>
              <p:cNvPr id="32" name="Right Arrow 31"/>
              <p:cNvSpPr/>
              <p:nvPr/>
            </p:nvSpPr>
            <p:spPr>
              <a:xfrm rot="16200000">
                <a:off x="6949875" y="2961631"/>
                <a:ext cx="945138" cy="51928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30" name="Right Arrow 29"/>
            <p:cNvSpPr/>
            <p:nvPr/>
          </p:nvSpPr>
          <p:spPr>
            <a:xfrm>
              <a:off x="4228359" y="3911471"/>
              <a:ext cx="1062208" cy="519289"/>
            </a:xfrm>
            <a:prstGeom prst="rightArrow">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33" name="Slide Number Placeholder 7"/>
          <p:cNvSpPr>
            <a:spLocks noGrp="1"/>
          </p:cNvSpPr>
          <p:nvPr>
            <p:ph type="sldNum" sz="quarter" idx="4"/>
          </p:nvPr>
        </p:nvSpPr>
        <p:spPr>
          <a:xfrm>
            <a:off x="-616527" y="6492875"/>
            <a:ext cx="2133600" cy="365125"/>
          </a:xfrm>
        </p:spPr>
        <p:txBody>
          <a:bodyPr/>
          <a:lstStyle/>
          <a:p>
            <a:r>
              <a:rPr lang="en-GB" dirty="0"/>
              <a:t>Slide 17</a:t>
            </a:r>
          </a:p>
        </p:txBody>
      </p:sp>
    </p:spTree>
    <p:extLst>
      <p:ext uri="{BB962C8B-B14F-4D97-AF65-F5344CB8AC3E}">
        <p14:creationId xmlns:p14="http://schemas.microsoft.com/office/powerpoint/2010/main" val="246386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7" name="Freeform 6"/>
          <p:cNvSpPr/>
          <p:nvPr/>
        </p:nvSpPr>
        <p:spPr>
          <a:xfrm>
            <a:off x="4765914" y="3035840"/>
            <a:ext cx="1668907" cy="1443672"/>
          </a:xfrm>
          <a:custGeom>
            <a:avLst/>
            <a:gdLst>
              <a:gd name="connsiteX0" fmla="*/ 0 w 1668907"/>
              <a:gd name="connsiteY0" fmla="*/ 721836 h 1443672"/>
              <a:gd name="connsiteX1" fmla="*/ 412457 w 1668907"/>
              <a:gd name="connsiteY1" fmla="*/ 0 h 1443672"/>
              <a:gd name="connsiteX2" fmla="*/ 1256450 w 1668907"/>
              <a:gd name="connsiteY2" fmla="*/ 0 h 1443672"/>
              <a:gd name="connsiteX3" fmla="*/ 1668907 w 1668907"/>
              <a:gd name="connsiteY3" fmla="*/ 721836 h 1443672"/>
              <a:gd name="connsiteX4" fmla="*/ 1256450 w 1668907"/>
              <a:gd name="connsiteY4" fmla="*/ 1443672 h 1443672"/>
              <a:gd name="connsiteX5" fmla="*/ 412457 w 1668907"/>
              <a:gd name="connsiteY5" fmla="*/ 1443672 h 1443672"/>
              <a:gd name="connsiteX6" fmla="*/ 0 w 1668907"/>
              <a:gd name="connsiteY6" fmla="*/ 721836 h 14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907" h="1443672">
                <a:moveTo>
                  <a:pt x="0" y="721836"/>
                </a:moveTo>
                <a:lnTo>
                  <a:pt x="412457" y="0"/>
                </a:lnTo>
                <a:lnTo>
                  <a:pt x="1256450" y="0"/>
                </a:lnTo>
                <a:lnTo>
                  <a:pt x="1668907" y="721836"/>
                </a:lnTo>
                <a:lnTo>
                  <a:pt x="1256450" y="1443672"/>
                </a:lnTo>
                <a:lnTo>
                  <a:pt x="412457" y="1443672"/>
                </a:lnTo>
                <a:lnTo>
                  <a:pt x="0" y="721836"/>
                </a:lnTo>
                <a:close/>
              </a:path>
            </a:pathLst>
          </a:cu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299421" tIns="262097" rIns="299421" bIns="262097"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Aging population</a:t>
            </a:r>
          </a:p>
        </p:txBody>
      </p:sp>
      <p:sp>
        <p:nvSpPr>
          <p:cNvPr id="15" name="Hexagon 14"/>
          <p:cNvSpPr/>
          <p:nvPr/>
        </p:nvSpPr>
        <p:spPr>
          <a:xfrm>
            <a:off x="7236294" y="5673565"/>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761163" y="1543274"/>
            <a:ext cx="1690491" cy="1462473"/>
          </a:xfrm>
          <a:custGeom>
            <a:avLst/>
            <a:gdLst>
              <a:gd name="connsiteX0" fmla="*/ 0 w 1690491"/>
              <a:gd name="connsiteY0" fmla="*/ 731237 h 1462473"/>
              <a:gd name="connsiteX1" fmla="*/ 417829 w 1690491"/>
              <a:gd name="connsiteY1" fmla="*/ 0 h 1462473"/>
              <a:gd name="connsiteX2" fmla="*/ 1272662 w 1690491"/>
              <a:gd name="connsiteY2" fmla="*/ 0 h 1462473"/>
              <a:gd name="connsiteX3" fmla="*/ 1690491 w 1690491"/>
              <a:gd name="connsiteY3" fmla="*/ 731237 h 1462473"/>
              <a:gd name="connsiteX4" fmla="*/ 1272662 w 1690491"/>
              <a:gd name="connsiteY4" fmla="*/ 1462473 h 1462473"/>
              <a:gd name="connsiteX5" fmla="*/ 417829 w 1690491"/>
              <a:gd name="connsiteY5" fmla="*/ 1462473 h 1462473"/>
              <a:gd name="connsiteX6" fmla="*/ 0 w 1690491"/>
              <a:gd name="connsiteY6" fmla="*/ 731237 h 14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91" h="1462473">
                <a:moveTo>
                  <a:pt x="0" y="731237"/>
                </a:moveTo>
                <a:lnTo>
                  <a:pt x="417829" y="0"/>
                </a:lnTo>
                <a:lnTo>
                  <a:pt x="1272662" y="0"/>
                </a:lnTo>
                <a:lnTo>
                  <a:pt x="1690491" y="731237"/>
                </a:lnTo>
                <a:lnTo>
                  <a:pt x="1272662" y="1462473"/>
                </a:lnTo>
                <a:lnTo>
                  <a:pt x="417829" y="1462473"/>
                </a:lnTo>
                <a:lnTo>
                  <a:pt x="0" y="731237"/>
                </a:lnTo>
                <a:close/>
              </a:path>
            </a:pathLst>
          </a:cu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300470" tIns="262683" rIns="300470" bIns="262683"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rPr>
              <a:t>Employment / Labour productivity</a:t>
            </a:r>
          </a:p>
        </p:txBody>
      </p:sp>
      <p:sp>
        <p:nvSpPr>
          <p:cNvPr id="17" name="Hexagon 16"/>
          <p:cNvSpPr/>
          <p:nvPr/>
        </p:nvSpPr>
        <p:spPr>
          <a:xfrm>
            <a:off x="6660236" y="3501007"/>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5592363" y="1564958"/>
            <a:ext cx="1690491" cy="1462473"/>
          </a:xfrm>
          <a:custGeom>
            <a:avLst/>
            <a:gdLst>
              <a:gd name="connsiteX0" fmla="*/ 0 w 1690491"/>
              <a:gd name="connsiteY0" fmla="*/ 731237 h 1462473"/>
              <a:gd name="connsiteX1" fmla="*/ 417829 w 1690491"/>
              <a:gd name="connsiteY1" fmla="*/ 0 h 1462473"/>
              <a:gd name="connsiteX2" fmla="*/ 1272662 w 1690491"/>
              <a:gd name="connsiteY2" fmla="*/ 0 h 1462473"/>
              <a:gd name="connsiteX3" fmla="*/ 1690491 w 1690491"/>
              <a:gd name="connsiteY3" fmla="*/ 731237 h 1462473"/>
              <a:gd name="connsiteX4" fmla="*/ 1272662 w 1690491"/>
              <a:gd name="connsiteY4" fmla="*/ 1462473 h 1462473"/>
              <a:gd name="connsiteX5" fmla="*/ 417829 w 1690491"/>
              <a:gd name="connsiteY5" fmla="*/ 1462473 h 1462473"/>
              <a:gd name="connsiteX6" fmla="*/ 0 w 1690491"/>
              <a:gd name="connsiteY6" fmla="*/ 731237 h 14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91" h="1462473">
                <a:moveTo>
                  <a:pt x="0" y="731237"/>
                </a:moveTo>
                <a:lnTo>
                  <a:pt x="417829" y="0"/>
                </a:lnTo>
                <a:lnTo>
                  <a:pt x="1272662" y="0"/>
                </a:lnTo>
                <a:lnTo>
                  <a:pt x="1690491" y="731237"/>
                </a:lnTo>
                <a:lnTo>
                  <a:pt x="1272662" y="1462473"/>
                </a:lnTo>
                <a:lnTo>
                  <a:pt x="417829" y="1462473"/>
                </a:lnTo>
                <a:lnTo>
                  <a:pt x="0" y="731237"/>
                </a:lnTo>
                <a:close/>
              </a:path>
            </a:pathLst>
          </a:custGeom>
          <a:solidFill>
            <a:schemeClr val="accent2">
              <a:lumMod val="40000"/>
              <a:lumOff val="60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310630" tIns="272843" rIns="310630" bIns="272843"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Poverty</a:t>
            </a:r>
            <a:endParaRPr lang="en-GB" sz="1800" b="1" kern="1200" dirty="0">
              <a:solidFill>
                <a:schemeClr val="tx1"/>
              </a:solidFill>
            </a:endParaRPr>
          </a:p>
        </p:txBody>
      </p:sp>
      <p:sp>
        <p:nvSpPr>
          <p:cNvPr id="19" name="Hexagon 18"/>
          <p:cNvSpPr/>
          <p:nvPr/>
        </p:nvSpPr>
        <p:spPr>
          <a:xfrm>
            <a:off x="1763689" y="3580962"/>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5776289" y="4513290"/>
            <a:ext cx="1690491" cy="1462473"/>
          </a:xfrm>
          <a:custGeom>
            <a:avLst/>
            <a:gdLst>
              <a:gd name="connsiteX0" fmla="*/ 0 w 1690491"/>
              <a:gd name="connsiteY0" fmla="*/ 731237 h 1462473"/>
              <a:gd name="connsiteX1" fmla="*/ 417829 w 1690491"/>
              <a:gd name="connsiteY1" fmla="*/ 0 h 1462473"/>
              <a:gd name="connsiteX2" fmla="*/ 1272662 w 1690491"/>
              <a:gd name="connsiteY2" fmla="*/ 0 h 1462473"/>
              <a:gd name="connsiteX3" fmla="*/ 1690491 w 1690491"/>
              <a:gd name="connsiteY3" fmla="*/ 731237 h 1462473"/>
              <a:gd name="connsiteX4" fmla="*/ 1272662 w 1690491"/>
              <a:gd name="connsiteY4" fmla="*/ 1462473 h 1462473"/>
              <a:gd name="connsiteX5" fmla="*/ 417829 w 1690491"/>
              <a:gd name="connsiteY5" fmla="*/ 1462473 h 1462473"/>
              <a:gd name="connsiteX6" fmla="*/ 0 w 1690491"/>
              <a:gd name="connsiteY6" fmla="*/ 731237 h 14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91" h="1462473">
                <a:moveTo>
                  <a:pt x="0" y="731237"/>
                </a:moveTo>
                <a:lnTo>
                  <a:pt x="417829" y="0"/>
                </a:lnTo>
                <a:lnTo>
                  <a:pt x="1272662" y="0"/>
                </a:lnTo>
                <a:lnTo>
                  <a:pt x="1690491" y="731237"/>
                </a:lnTo>
                <a:lnTo>
                  <a:pt x="1272662" y="1462473"/>
                </a:lnTo>
                <a:lnTo>
                  <a:pt x="417829" y="1462473"/>
                </a:lnTo>
                <a:lnTo>
                  <a:pt x="0" y="731237"/>
                </a:lnTo>
                <a:close/>
              </a:path>
            </a:pathLst>
          </a:cu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299200" tIns="261413" rIns="299200" bIns="261413"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Inclusive development</a:t>
            </a:r>
          </a:p>
        </p:txBody>
      </p:sp>
      <p:sp>
        <p:nvSpPr>
          <p:cNvPr id="21" name="Hexagon 20"/>
          <p:cNvSpPr/>
          <p:nvPr/>
        </p:nvSpPr>
        <p:spPr>
          <a:xfrm>
            <a:off x="7308305" y="1511107"/>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3750969" y="4548017"/>
            <a:ext cx="1690491" cy="1462473"/>
          </a:xfrm>
          <a:custGeom>
            <a:avLst/>
            <a:gdLst>
              <a:gd name="connsiteX0" fmla="*/ 0 w 1690491"/>
              <a:gd name="connsiteY0" fmla="*/ 731237 h 1462473"/>
              <a:gd name="connsiteX1" fmla="*/ 417829 w 1690491"/>
              <a:gd name="connsiteY1" fmla="*/ 0 h 1462473"/>
              <a:gd name="connsiteX2" fmla="*/ 1272662 w 1690491"/>
              <a:gd name="connsiteY2" fmla="*/ 0 h 1462473"/>
              <a:gd name="connsiteX3" fmla="*/ 1690491 w 1690491"/>
              <a:gd name="connsiteY3" fmla="*/ 731237 h 1462473"/>
              <a:gd name="connsiteX4" fmla="*/ 1272662 w 1690491"/>
              <a:gd name="connsiteY4" fmla="*/ 1462473 h 1462473"/>
              <a:gd name="connsiteX5" fmla="*/ 417829 w 1690491"/>
              <a:gd name="connsiteY5" fmla="*/ 1462473 h 1462473"/>
              <a:gd name="connsiteX6" fmla="*/ 0 w 1690491"/>
              <a:gd name="connsiteY6" fmla="*/ 731237 h 14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91" h="1462473">
                <a:moveTo>
                  <a:pt x="0" y="731237"/>
                </a:moveTo>
                <a:lnTo>
                  <a:pt x="417829" y="0"/>
                </a:lnTo>
                <a:lnTo>
                  <a:pt x="1272662" y="0"/>
                </a:lnTo>
                <a:lnTo>
                  <a:pt x="1690491" y="731237"/>
                </a:lnTo>
                <a:lnTo>
                  <a:pt x="1272662" y="1462473"/>
                </a:lnTo>
                <a:lnTo>
                  <a:pt x="417829" y="1462473"/>
                </a:lnTo>
                <a:lnTo>
                  <a:pt x="0" y="731237"/>
                </a:lnTo>
                <a:close/>
              </a:path>
            </a:pathLst>
          </a:cu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303010" tIns="265223" rIns="303010" bIns="265223"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Rights protection</a:t>
            </a:r>
          </a:p>
        </p:txBody>
      </p:sp>
      <p:sp>
        <p:nvSpPr>
          <p:cNvPr id="23" name="Hexagon 22"/>
          <p:cNvSpPr/>
          <p:nvPr/>
        </p:nvSpPr>
        <p:spPr>
          <a:xfrm>
            <a:off x="1567930" y="5733258"/>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1887855" y="1567266"/>
            <a:ext cx="1690491" cy="1462473"/>
          </a:xfrm>
          <a:custGeom>
            <a:avLst/>
            <a:gdLst>
              <a:gd name="connsiteX0" fmla="*/ 0 w 1690491"/>
              <a:gd name="connsiteY0" fmla="*/ 731237 h 1462473"/>
              <a:gd name="connsiteX1" fmla="*/ 417829 w 1690491"/>
              <a:gd name="connsiteY1" fmla="*/ 0 h 1462473"/>
              <a:gd name="connsiteX2" fmla="*/ 1272662 w 1690491"/>
              <a:gd name="connsiteY2" fmla="*/ 0 h 1462473"/>
              <a:gd name="connsiteX3" fmla="*/ 1690491 w 1690491"/>
              <a:gd name="connsiteY3" fmla="*/ 731237 h 1462473"/>
              <a:gd name="connsiteX4" fmla="*/ 1272662 w 1690491"/>
              <a:gd name="connsiteY4" fmla="*/ 1462473 h 1462473"/>
              <a:gd name="connsiteX5" fmla="*/ 417829 w 1690491"/>
              <a:gd name="connsiteY5" fmla="*/ 1462473 h 1462473"/>
              <a:gd name="connsiteX6" fmla="*/ 0 w 1690491"/>
              <a:gd name="connsiteY6" fmla="*/ 731237 h 14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91" h="1462473">
                <a:moveTo>
                  <a:pt x="0" y="731237"/>
                </a:moveTo>
                <a:lnTo>
                  <a:pt x="417829" y="0"/>
                </a:lnTo>
                <a:lnTo>
                  <a:pt x="1272662" y="0"/>
                </a:lnTo>
                <a:lnTo>
                  <a:pt x="1690491" y="731237"/>
                </a:lnTo>
                <a:lnTo>
                  <a:pt x="1272662" y="1462473"/>
                </a:lnTo>
                <a:lnTo>
                  <a:pt x="417829" y="1462473"/>
                </a:lnTo>
                <a:lnTo>
                  <a:pt x="0" y="731237"/>
                </a:lnTo>
                <a:close/>
              </a:path>
            </a:pathLst>
          </a:custGeom>
          <a:solidFill>
            <a:schemeClr val="accent5">
              <a:lumMod val="60000"/>
              <a:lumOff val="40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305550" tIns="267763" rIns="305550" bIns="267763" numCol="1" spcCol="1270" anchor="ctr" anchorCtr="0">
            <a:noAutofit/>
          </a:bodyPr>
          <a:lstStyle/>
          <a:p>
            <a:pPr lvl="0" algn="ctr" defTabSz="889000">
              <a:lnSpc>
                <a:spcPct val="90000"/>
              </a:lnSpc>
              <a:spcBef>
                <a:spcPct val="0"/>
              </a:spcBef>
              <a:spcAft>
                <a:spcPct val="35000"/>
              </a:spcAft>
            </a:pPr>
            <a:r>
              <a:rPr lang="en-GB" sz="2000" b="1" kern="1200" dirty="0">
                <a:solidFill>
                  <a:schemeClr val="tx1"/>
                </a:solidFill>
              </a:rPr>
              <a:t>Education</a:t>
            </a:r>
            <a:endParaRPr lang="en-GB" sz="1500" b="1" kern="1200" dirty="0">
              <a:solidFill>
                <a:schemeClr val="tx1"/>
              </a:solidFill>
            </a:endParaRPr>
          </a:p>
        </p:txBody>
      </p:sp>
      <p:sp>
        <p:nvSpPr>
          <p:cNvPr id="25" name="Freeform 24"/>
          <p:cNvSpPr/>
          <p:nvPr/>
        </p:nvSpPr>
        <p:spPr>
          <a:xfrm>
            <a:off x="2823965" y="3035847"/>
            <a:ext cx="1690491" cy="1462473"/>
          </a:xfrm>
          <a:custGeom>
            <a:avLst/>
            <a:gdLst>
              <a:gd name="connsiteX0" fmla="*/ 0 w 1690491"/>
              <a:gd name="connsiteY0" fmla="*/ 731237 h 1462473"/>
              <a:gd name="connsiteX1" fmla="*/ 417829 w 1690491"/>
              <a:gd name="connsiteY1" fmla="*/ 0 h 1462473"/>
              <a:gd name="connsiteX2" fmla="*/ 1272662 w 1690491"/>
              <a:gd name="connsiteY2" fmla="*/ 0 h 1462473"/>
              <a:gd name="connsiteX3" fmla="*/ 1690491 w 1690491"/>
              <a:gd name="connsiteY3" fmla="*/ 731237 h 1462473"/>
              <a:gd name="connsiteX4" fmla="*/ 1272662 w 1690491"/>
              <a:gd name="connsiteY4" fmla="*/ 1462473 h 1462473"/>
              <a:gd name="connsiteX5" fmla="*/ 417829 w 1690491"/>
              <a:gd name="connsiteY5" fmla="*/ 1462473 h 1462473"/>
              <a:gd name="connsiteX6" fmla="*/ 0 w 1690491"/>
              <a:gd name="connsiteY6" fmla="*/ 731237 h 14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91" h="1462473">
                <a:moveTo>
                  <a:pt x="0" y="731237"/>
                </a:moveTo>
                <a:lnTo>
                  <a:pt x="417829" y="0"/>
                </a:lnTo>
                <a:lnTo>
                  <a:pt x="1272662" y="0"/>
                </a:lnTo>
                <a:lnTo>
                  <a:pt x="1690491" y="731237"/>
                </a:lnTo>
                <a:lnTo>
                  <a:pt x="1272662" y="1462473"/>
                </a:lnTo>
                <a:lnTo>
                  <a:pt x="417829" y="1462473"/>
                </a:lnTo>
                <a:lnTo>
                  <a:pt x="0" y="731237"/>
                </a:lnTo>
                <a:close/>
              </a:path>
            </a:pathLst>
          </a:cu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310630" tIns="272843" rIns="310630" bIns="272843"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Equality</a:t>
            </a:r>
            <a:endParaRPr lang="en-GB" sz="2000" b="1" kern="1200" dirty="0">
              <a:solidFill>
                <a:schemeClr val="tx1"/>
              </a:solidFill>
            </a:endParaRPr>
          </a:p>
        </p:txBody>
      </p:sp>
      <p:sp>
        <p:nvSpPr>
          <p:cNvPr id="3" name="Hexagon 2"/>
          <p:cNvSpPr/>
          <p:nvPr/>
        </p:nvSpPr>
        <p:spPr>
          <a:xfrm>
            <a:off x="1763688" y="4581128"/>
            <a:ext cx="1656184" cy="1427745"/>
          </a:xfrm>
          <a:prstGeom prst="hexagon">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dirty="0">
                <a:solidFill>
                  <a:schemeClr val="tx1"/>
                </a:solidFill>
              </a:rPr>
              <a:t>Non-</a:t>
            </a:r>
            <a:r>
              <a:rPr lang="en-GB" b="1" dirty="0" err="1">
                <a:solidFill>
                  <a:schemeClr val="tx1"/>
                </a:solidFill>
              </a:rPr>
              <a:t>communi</a:t>
            </a:r>
            <a:r>
              <a:rPr lang="en-GB" b="1" dirty="0">
                <a:solidFill>
                  <a:schemeClr val="tx1"/>
                </a:solidFill>
              </a:rPr>
              <a:t>-cable diseases</a:t>
            </a:r>
          </a:p>
        </p:txBody>
      </p:sp>
      <p:sp>
        <p:nvSpPr>
          <p:cNvPr id="8" name="TextBox 7"/>
          <p:cNvSpPr txBox="1"/>
          <p:nvPr/>
        </p:nvSpPr>
        <p:spPr>
          <a:xfrm>
            <a:off x="412173" y="298116"/>
            <a:ext cx="8312726" cy="1015663"/>
          </a:xfrm>
          <a:prstGeom prst="rect">
            <a:avLst/>
          </a:prstGeom>
          <a:noFill/>
        </p:spPr>
        <p:txBody>
          <a:bodyPr wrap="square" rtlCol="0">
            <a:spAutoFit/>
          </a:bodyPr>
          <a:lstStyle/>
          <a:p>
            <a:pPr algn="ctr" defTabSz="457200" fontAlgn="base">
              <a:spcBef>
                <a:spcPct val="0"/>
              </a:spcBef>
              <a:spcAft>
                <a:spcPct val="0"/>
              </a:spcAft>
            </a:pPr>
            <a:r>
              <a:rPr lang="en-US" sz="3000" b="1" dirty="0">
                <a:solidFill>
                  <a:prstClr val="white"/>
                </a:solidFill>
                <a:latin typeface="+mj-lt"/>
                <a:ea typeface="ＭＳ Ｐゴシック" charset="0"/>
              </a:rPr>
              <a:t>The Marrakesh Treaty provides an effective legal framework to address multiple development issues</a:t>
            </a:r>
            <a:endParaRPr lang="en-US" sz="3000" b="1" dirty="0">
              <a:solidFill>
                <a:prstClr val="black"/>
              </a:solidFill>
              <a:latin typeface="+mj-lt"/>
              <a:ea typeface="ＭＳ Ｐゴシック" charset="0"/>
            </a:endParaRPr>
          </a:p>
        </p:txBody>
      </p:sp>
      <p:sp>
        <p:nvSpPr>
          <p:cNvPr id="4" name="Slide Number Placeholder 3"/>
          <p:cNvSpPr>
            <a:spLocks noGrp="1"/>
          </p:cNvSpPr>
          <p:nvPr>
            <p:ph type="sldNum" sz="quarter" idx="4"/>
          </p:nvPr>
        </p:nvSpPr>
        <p:spPr>
          <a:xfrm>
            <a:off x="-701195" y="6492875"/>
            <a:ext cx="2133600" cy="365125"/>
          </a:xfrm>
        </p:spPr>
        <p:txBody>
          <a:bodyPr/>
          <a:lstStyle/>
          <a:p>
            <a:r>
              <a:rPr lang="en-GB" dirty="0"/>
              <a:t>Slide </a:t>
            </a:r>
            <a:fld id="{26BD4091-E317-464C-BC96-8C9D873A731D}" type="slidenum">
              <a:rPr lang="en-GB" smtClean="0"/>
              <a:pPr/>
              <a:t>18</a:t>
            </a:fld>
            <a:endParaRPr lang="en-GB" dirty="0"/>
          </a:p>
        </p:txBody>
      </p:sp>
      <p:sp>
        <p:nvSpPr>
          <p:cNvPr id="10" name="Hexagon 9"/>
          <p:cNvSpPr/>
          <p:nvPr/>
        </p:nvSpPr>
        <p:spPr>
          <a:xfrm>
            <a:off x="1043251" y="1603333"/>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Hexagon 10"/>
          <p:cNvSpPr/>
          <p:nvPr/>
        </p:nvSpPr>
        <p:spPr>
          <a:xfrm>
            <a:off x="462027" y="4539331"/>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Hexagon 11"/>
          <p:cNvSpPr/>
          <p:nvPr/>
        </p:nvSpPr>
        <p:spPr>
          <a:xfrm>
            <a:off x="7908493" y="2938524"/>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3" name="Hexagon 12"/>
          <p:cNvSpPr/>
          <p:nvPr/>
        </p:nvSpPr>
        <p:spPr>
          <a:xfrm>
            <a:off x="7958667" y="4581128"/>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4" name="Hexagon 13"/>
          <p:cNvSpPr/>
          <p:nvPr/>
        </p:nvSpPr>
        <p:spPr>
          <a:xfrm>
            <a:off x="600994" y="3071332"/>
            <a:ext cx="778307" cy="670614"/>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63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20" grpId="0" animBg="1"/>
      <p:bldP spid="22" grpId="0" animBg="1"/>
      <p:bldP spid="2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352333" y="351766"/>
            <a:ext cx="8236527" cy="954107"/>
          </a:xfrm>
          <a:prstGeom prst="rect">
            <a:avLst/>
          </a:prstGeom>
          <a:noFill/>
        </p:spPr>
        <p:txBody>
          <a:bodyPr wrap="square" rtlCol="0">
            <a:spAutoFit/>
          </a:bodyPr>
          <a:lstStyle/>
          <a:p>
            <a:pPr algn="ctr" defTabSz="457200" fontAlgn="base">
              <a:spcBef>
                <a:spcPct val="0"/>
              </a:spcBef>
              <a:spcAft>
                <a:spcPct val="0"/>
              </a:spcAft>
            </a:pPr>
            <a:r>
              <a:rPr lang="en-US" sz="2800" b="1" dirty="0">
                <a:solidFill>
                  <a:prstClr val="white"/>
                </a:solidFill>
                <a:latin typeface="+mj-lt"/>
                <a:ea typeface="ＭＳ Ｐゴシック" charset="0"/>
              </a:rPr>
              <a:t>The Marrakesh Treaty can provide an additional tool to help fulfil Cambodia’s CRPD obligations</a:t>
            </a:r>
            <a:endParaRPr lang="en-US" sz="1400" b="1" dirty="0">
              <a:solidFill>
                <a:prstClr val="black"/>
              </a:solidFill>
              <a:latin typeface="+mj-lt"/>
              <a:ea typeface="ＭＳ Ｐゴシック" charset="0"/>
            </a:endParaRPr>
          </a:p>
        </p:txBody>
      </p:sp>
      <p:sp>
        <p:nvSpPr>
          <p:cNvPr id="5" name="TextBox 4"/>
          <p:cNvSpPr txBox="1"/>
          <p:nvPr/>
        </p:nvSpPr>
        <p:spPr>
          <a:xfrm>
            <a:off x="343629" y="4914881"/>
            <a:ext cx="8245231" cy="1754326"/>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400" dirty="0"/>
              <a:t>Art 30 (3): </a:t>
            </a:r>
            <a:r>
              <a:rPr lang="mr-IN" sz="2400" dirty="0"/>
              <a:t>…</a:t>
            </a:r>
            <a:r>
              <a:rPr lang="en-US" sz="2400" dirty="0"/>
              <a:t>”</a:t>
            </a:r>
            <a:r>
              <a:rPr lang="en-GB" sz="2800" b="1" u="sng" dirty="0"/>
              <a:t>ensure that laws protecting intellectual property rights do not constitute an unreasonable or discriminatory barrier to access </a:t>
            </a:r>
            <a:r>
              <a:rPr lang="en-GB" sz="2400" dirty="0"/>
              <a:t>by persons with disabilities to cultural materials. “</a:t>
            </a:r>
          </a:p>
        </p:txBody>
      </p:sp>
      <p:sp>
        <p:nvSpPr>
          <p:cNvPr id="2" name="Rounded Rectangle 1"/>
          <p:cNvSpPr/>
          <p:nvPr/>
        </p:nvSpPr>
        <p:spPr>
          <a:xfrm>
            <a:off x="1564690" y="1577225"/>
            <a:ext cx="6007692" cy="615297"/>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a:t>Access to information (Article 9)</a:t>
            </a:r>
            <a:endParaRPr lang="en-US" sz="2800" b="1" dirty="0"/>
          </a:p>
        </p:txBody>
      </p:sp>
      <p:sp>
        <p:nvSpPr>
          <p:cNvPr id="7" name="Rounded Rectangle 6"/>
          <p:cNvSpPr/>
          <p:nvPr/>
        </p:nvSpPr>
        <p:spPr>
          <a:xfrm>
            <a:off x="1564690" y="3141342"/>
            <a:ext cx="6007692" cy="615297"/>
          </a:xfrm>
          <a:prstGeom prst="round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a:t>The right to education (Article 24)</a:t>
            </a:r>
            <a:endParaRPr lang="en-US" sz="2800" b="1" dirty="0"/>
          </a:p>
        </p:txBody>
      </p:sp>
      <p:sp>
        <p:nvSpPr>
          <p:cNvPr id="8" name="Rounded Rectangle 7"/>
          <p:cNvSpPr/>
          <p:nvPr/>
        </p:nvSpPr>
        <p:spPr>
          <a:xfrm>
            <a:off x="1564690" y="2362543"/>
            <a:ext cx="6007693" cy="615297"/>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a:t>Freedom of expression (Article 21)</a:t>
            </a:r>
            <a:endParaRPr lang="en-US" sz="2800" b="1" dirty="0"/>
          </a:p>
        </p:txBody>
      </p:sp>
      <p:sp>
        <p:nvSpPr>
          <p:cNvPr id="9" name="Rounded Rectangle 8"/>
          <p:cNvSpPr/>
          <p:nvPr/>
        </p:nvSpPr>
        <p:spPr>
          <a:xfrm>
            <a:off x="1564690" y="3951796"/>
            <a:ext cx="6007692" cy="767927"/>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a:t>The right to participate in cultural life </a:t>
            </a:r>
            <a:r>
              <a:rPr lang="en-GB" sz="2400" b="1" dirty="0"/>
              <a:t>(Article 30(1)(a))</a:t>
            </a:r>
            <a:endParaRPr lang="en-US" sz="2400" b="1" dirty="0"/>
          </a:p>
        </p:txBody>
      </p:sp>
      <p:sp>
        <p:nvSpPr>
          <p:cNvPr id="4" name="Slide Number Placeholder 3"/>
          <p:cNvSpPr>
            <a:spLocks noGrp="1"/>
          </p:cNvSpPr>
          <p:nvPr>
            <p:ph type="sldNum" sz="quarter" idx="4"/>
          </p:nvPr>
        </p:nvSpPr>
        <p:spPr>
          <a:xfrm>
            <a:off x="-714467" y="6602534"/>
            <a:ext cx="2133600" cy="365125"/>
          </a:xfrm>
        </p:spPr>
        <p:txBody>
          <a:bodyPr/>
          <a:lstStyle/>
          <a:p>
            <a:r>
              <a:rPr lang="en-GB" dirty="0"/>
              <a:t>Slide </a:t>
            </a:r>
            <a:fld id="{26BD4091-E317-464C-BC96-8C9D873A731D}" type="slidenum">
              <a:rPr lang="en-GB" smtClean="0"/>
              <a:pPr/>
              <a:t>19</a:t>
            </a:fld>
            <a:endParaRPr lang="en-GB" dirty="0"/>
          </a:p>
        </p:txBody>
      </p:sp>
    </p:spTree>
    <p:extLst>
      <p:ext uri="{BB962C8B-B14F-4D97-AF65-F5344CB8AC3E}">
        <p14:creationId xmlns:p14="http://schemas.microsoft.com/office/powerpoint/2010/main" val="172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228655"/>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The right to knowledge is a human right, vital to </a:t>
            </a:r>
            <a:r>
              <a:rPr lang="en-US" sz="3600" b="1">
                <a:solidFill>
                  <a:prstClr val="white"/>
                </a:solidFill>
                <a:latin typeface="+mj-lt"/>
                <a:ea typeface="ＭＳ Ｐゴシック" charset="0"/>
              </a:rPr>
              <a:t>the achievement of SDGs</a:t>
            </a:r>
            <a:endParaRPr lang="en-US" b="1" dirty="0">
              <a:solidFill>
                <a:prstClr val="black"/>
              </a:solidFill>
              <a:latin typeface="+mj-lt"/>
              <a:ea typeface="ＭＳ Ｐゴシック" charset="0"/>
            </a:endParaRPr>
          </a:p>
        </p:txBody>
      </p:sp>
      <p:sp>
        <p:nvSpPr>
          <p:cNvPr id="2" name="TextBox 1"/>
          <p:cNvSpPr txBox="1"/>
          <p:nvPr/>
        </p:nvSpPr>
        <p:spPr>
          <a:xfrm>
            <a:off x="2068345" y="4923215"/>
            <a:ext cx="5400430" cy="156966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A key prerequisite for realizing full human potential and inclusive development</a:t>
            </a:r>
          </a:p>
        </p:txBody>
      </p:sp>
      <p:grpSp>
        <p:nvGrpSpPr>
          <p:cNvPr id="7" name="Group 6"/>
          <p:cNvGrpSpPr/>
          <p:nvPr/>
        </p:nvGrpSpPr>
        <p:grpSpPr>
          <a:xfrm>
            <a:off x="724373" y="1076962"/>
            <a:ext cx="7429271" cy="3568552"/>
            <a:chOff x="581498" y="2800987"/>
            <a:chExt cx="7429271" cy="3568552"/>
          </a:xfrm>
        </p:grpSpPr>
        <p:sp>
          <p:nvSpPr>
            <p:cNvPr id="4" name="Rounded Rectangle 3"/>
            <p:cNvSpPr/>
            <p:nvPr/>
          </p:nvSpPr>
          <p:spPr>
            <a:xfrm>
              <a:off x="2702392" y="3440178"/>
              <a:ext cx="2157046" cy="133643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a:t>Education</a:t>
              </a:r>
            </a:p>
          </p:txBody>
        </p:sp>
        <p:sp>
          <p:nvSpPr>
            <p:cNvPr id="16" name="Rounded Rectangle 15"/>
            <p:cNvSpPr/>
            <p:nvPr/>
          </p:nvSpPr>
          <p:spPr>
            <a:xfrm>
              <a:off x="5578850" y="3440178"/>
              <a:ext cx="2238664" cy="1336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Employment</a:t>
              </a:r>
            </a:p>
          </p:txBody>
        </p:sp>
        <p:sp>
          <p:nvSpPr>
            <p:cNvPr id="17" name="Rounded Rectangle 16"/>
            <p:cNvSpPr/>
            <p:nvPr/>
          </p:nvSpPr>
          <p:spPr>
            <a:xfrm>
              <a:off x="916479" y="5033109"/>
              <a:ext cx="2238664" cy="133643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dirty="0"/>
                <a:t>Good health</a:t>
              </a:r>
            </a:p>
          </p:txBody>
        </p:sp>
        <p:sp>
          <p:nvSpPr>
            <p:cNvPr id="18" name="Rounded Rectangle 17"/>
            <p:cNvSpPr/>
            <p:nvPr/>
          </p:nvSpPr>
          <p:spPr>
            <a:xfrm>
              <a:off x="3780915" y="5033109"/>
              <a:ext cx="4229854" cy="1336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a:t>Social, economic and political participation</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498" y="2800987"/>
              <a:ext cx="2573645" cy="2573645"/>
            </a:xfrm>
            <a:prstGeom prst="rect">
              <a:avLst/>
            </a:prstGeom>
          </p:spPr>
        </p:pic>
      </p:grpSp>
      <p:sp>
        <p:nvSpPr>
          <p:cNvPr id="8" name="Slide Number Placeholder 7"/>
          <p:cNvSpPr>
            <a:spLocks noGrp="1"/>
          </p:cNvSpPr>
          <p:nvPr>
            <p:ph type="sldNum" sz="quarter" idx="4"/>
          </p:nvPr>
        </p:nvSpPr>
        <p:spPr>
          <a:xfrm>
            <a:off x="-616527" y="6492875"/>
            <a:ext cx="2133600" cy="365125"/>
          </a:xfrm>
        </p:spPr>
        <p:txBody>
          <a:bodyPr/>
          <a:lstStyle/>
          <a:p>
            <a:r>
              <a:rPr lang="en-GB" dirty="0"/>
              <a:t>Slide </a:t>
            </a:r>
            <a:fld id="{26BD4091-E317-464C-BC96-8C9D873A731D}" type="slidenum">
              <a:rPr lang="en-GB" smtClean="0"/>
              <a:pPr/>
              <a:t>2</a:t>
            </a:fld>
            <a:endParaRPr lang="en-GB" dirty="0"/>
          </a:p>
        </p:txBody>
      </p:sp>
    </p:spTree>
    <p:extLst>
      <p:ext uri="{BB962C8B-B14F-4D97-AF65-F5344CB8AC3E}">
        <p14:creationId xmlns:p14="http://schemas.microsoft.com/office/powerpoint/2010/main" val="10663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031" y="1650940"/>
            <a:ext cx="3517400" cy="43067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274638"/>
            <a:ext cx="8236527" cy="1077218"/>
          </a:xfrm>
          <a:prstGeom prst="rect">
            <a:avLst/>
          </a:prstGeom>
          <a:noFill/>
        </p:spPr>
        <p:txBody>
          <a:bodyPr wrap="square" rtlCol="0">
            <a:spAutoFit/>
          </a:bodyPr>
          <a:lstStyle/>
          <a:p>
            <a:pPr algn="ctr" defTabSz="457200" fontAlgn="base">
              <a:spcBef>
                <a:spcPct val="0"/>
              </a:spcBef>
              <a:spcAft>
                <a:spcPct val="0"/>
              </a:spcAft>
            </a:pPr>
            <a:r>
              <a:rPr lang="en-US" sz="3200" b="1" dirty="0">
                <a:solidFill>
                  <a:prstClr val="white"/>
                </a:solidFill>
                <a:latin typeface="+mj-lt"/>
                <a:ea typeface="ＭＳ Ｐゴシック" charset="0"/>
              </a:rPr>
              <a:t>UNDP works together with the blind community to support the Marrakesh Treaty</a:t>
            </a:r>
            <a:endParaRPr lang="en-US" sz="1600" b="1" dirty="0">
              <a:solidFill>
                <a:prstClr val="black"/>
              </a:solidFill>
              <a:latin typeface="+mj-lt"/>
              <a:ea typeface="ＭＳ Ｐゴシック" charset="0"/>
            </a:endParaRPr>
          </a:p>
        </p:txBody>
      </p:sp>
      <p:sp>
        <p:nvSpPr>
          <p:cNvPr id="4" name="Slide Number Placeholder 3"/>
          <p:cNvSpPr>
            <a:spLocks noGrp="1"/>
          </p:cNvSpPr>
          <p:nvPr>
            <p:ph type="sldNum" sz="quarter" idx="4"/>
          </p:nvPr>
        </p:nvSpPr>
        <p:spPr>
          <a:xfrm>
            <a:off x="-723900" y="6492875"/>
            <a:ext cx="2133600" cy="365125"/>
          </a:xfrm>
        </p:spPr>
        <p:txBody>
          <a:bodyPr/>
          <a:lstStyle/>
          <a:p>
            <a:r>
              <a:rPr lang="en-GB" dirty="0"/>
              <a:t>Slide </a:t>
            </a:r>
            <a:fld id="{26BD4091-E317-464C-BC96-8C9D873A731D}" type="slidenum">
              <a:rPr lang="en-GB" smtClean="0"/>
              <a:pPr/>
              <a:t>20</a:t>
            </a:fld>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244" y="1622560"/>
            <a:ext cx="5032298" cy="454737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039985" y="2893677"/>
            <a:ext cx="4646815"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dirty="0"/>
              <a:t>Including </a:t>
            </a:r>
            <a:r>
              <a:rPr lang="en-GB" b="1" dirty="0"/>
              <a:t>model statute</a:t>
            </a:r>
            <a:r>
              <a:rPr lang="en-GB" dirty="0"/>
              <a:t>, which can provide a useful reference for legal reform</a:t>
            </a:r>
          </a:p>
        </p:txBody>
      </p:sp>
      <p:sp>
        <p:nvSpPr>
          <p:cNvPr id="11" name="TextBox 10"/>
          <p:cNvSpPr txBox="1"/>
          <p:nvPr/>
        </p:nvSpPr>
        <p:spPr>
          <a:xfrm>
            <a:off x="2134737" y="6255828"/>
            <a:ext cx="763966" cy="369332"/>
          </a:xfrm>
          <a:prstGeom prst="rect">
            <a:avLst/>
          </a:prstGeom>
          <a:noFill/>
        </p:spPr>
        <p:txBody>
          <a:bodyPr wrap="square" rtlCol="0">
            <a:spAutoFit/>
          </a:bodyPr>
          <a:lstStyle/>
          <a:p>
            <a:r>
              <a:rPr lang="en-GB" dirty="0"/>
              <a:t>braille</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8744" y="5547435"/>
            <a:ext cx="820486" cy="820486"/>
          </a:xfrm>
          <a:prstGeom prst="rect">
            <a:avLst/>
          </a:prstGeom>
        </p:spPr>
      </p:pic>
      <p:pic>
        <p:nvPicPr>
          <p:cNvPr id="13" name="Picture 2" descr="http://olmstedcenter.org/wp-content/uploads/2015/05/book-icon--300x251.jp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3475" y="5615190"/>
            <a:ext cx="885076" cy="7405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066580" y="6255973"/>
            <a:ext cx="732650" cy="369332"/>
          </a:xfrm>
          <a:prstGeom prst="rect">
            <a:avLst/>
          </a:prstGeom>
          <a:noFill/>
        </p:spPr>
        <p:txBody>
          <a:bodyPr wrap="square" rtlCol="0">
            <a:spAutoFit/>
          </a:bodyPr>
          <a:lstStyle/>
          <a:p>
            <a:r>
              <a:rPr lang="en-GB" dirty="0"/>
              <a:t>audio</a:t>
            </a:r>
          </a:p>
        </p:txBody>
      </p:sp>
      <p:pic>
        <p:nvPicPr>
          <p:cNvPr id="1026" name="Picture 2" descr="Image result for khmer langu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0584" y="5709685"/>
            <a:ext cx="782258" cy="44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2" y="351766"/>
            <a:ext cx="8236527" cy="954107"/>
          </a:xfrm>
          <a:prstGeom prst="rect">
            <a:avLst/>
          </a:prstGeom>
          <a:noFill/>
        </p:spPr>
        <p:txBody>
          <a:bodyPr wrap="square" rtlCol="0">
            <a:spAutoFit/>
          </a:bodyPr>
          <a:lstStyle/>
          <a:p>
            <a:pPr algn="ctr" defTabSz="457200" fontAlgn="base">
              <a:spcBef>
                <a:spcPct val="0"/>
              </a:spcBef>
              <a:spcAft>
                <a:spcPct val="0"/>
              </a:spcAft>
            </a:pPr>
            <a:r>
              <a:rPr lang="en-US" sz="2800" b="1" dirty="0">
                <a:solidFill>
                  <a:prstClr val="white"/>
                </a:solidFill>
                <a:ea typeface="ＭＳ Ｐゴシック" charset="0"/>
              </a:rPr>
              <a:t>UNDP helps strengthen knowledge base to facilitate policymaking and community engagement </a:t>
            </a:r>
            <a:endParaRPr lang="en-US" sz="1400" b="1" dirty="0">
              <a:solidFill>
                <a:prstClr val="black"/>
              </a:solidFill>
              <a:ea typeface="ＭＳ Ｐゴシック"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273" y="1435754"/>
            <a:ext cx="4014524" cy="534508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4465" y="1422806"/>
            <a:ext cx="3982335" cy="535339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19648" y="4108296"/>
            <a:ext cx="427577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b="1" dirty="0"/>
              <a:t>Also available in accessible formats (braille and audio)</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474" y="5859647"/>
            <a:ext cx="820486" cy="820486"/>
          </a:xfrm>
          <a:prstGeom prst="rect">
            <a:avLst/>
          </a:prstGeom>
        </p:spPr>
      </p:pic>
      <p:pic>
        <p:nvPicPr>
          <p:cNvPr id="8" name="Picture 2" descr="http://olmstedcenter.org/wp-content/uploads/2015/05/book-icon--300x251.jp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9689" y="5927402"/>
            <a:ext cx="885076" cy="74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4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255320"/>
            <a:ext cx="8236527" cy="1077218"/>
          </a:xfrm>
          <a:prstGeom prst="rect">
            <a:avLst/>
          </a:prstGeom>
          <a:noFill/>
        </p:spPr>
        <p:txBody>
          <a:bodyPr wrap="square" rtlCol="0">
            <a:spAutoFit/>
          </a:bodyPr>
          <a:lstStyle/>
          <a:p>
            <a:pPr algn="ctr" defTabSz="457200" fontAlgn="base">
              <a:spcBef>
                <a:spcPct val="0"/>
              </a:spcBef>
              <a:spcAft>
                <a:spcPct val="0"/>
              </a:spcAft>
            </a:pPr>
            <a:r>
              <a:rPr lang="en-US" sz="3200" b="1" dirty="0">
                <a:solidFill>
                  <a:prstClr val="white"/>
                </a:solidFill>
                <a:latin typeface="+mj-lt"/>
                <a:ea typeface="ＭＳ Ｐゴシック" charset="0"/>
              </a:rPr>
              <a:t>The Marrakesh Treaty can make significant contributions to achieving the SDGs</a:t>
            </a:r>
            <a:endParaRPr lang="en-US" sz="1600" b="1" dirty="0">
              <a:solidFill>
                <a:prstClr val="black"/>
              </a:solidFill>
              <a:latin typeface="+mj-lt"/>
              <a:ea typeface="ＭＳ Ｐゴシック" charset="0"/>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9388" y="1693923"/>
            <a:ext cx="3406501" cy="2652942"/>
          </a:xfrm>
          <a:prstGeom prst="rect">
            <a:avLst/>
          </a:prstGeom>
          <a:ln>
            <a:solidFill>
              <a:schemeClr val="accent1"/>
            </a:solidFill>
          </a:ln>
        </p:spPr>
      </p:pic>
      <p:grpSp>
        <p:nvGrpSpPr>
          <p:cNvPr id="29" name="Group 28"/>
          <p:cNvGrpSpPr/>
          <p:nvPr/>
        </p:nvGrpSpPr>
        <p:grpSpPr>
          <a:xfrm>
            <a:off x="450273" y="4570254"/>
            <a:ext cx="7932630" cy="1576231"/>
            <a:chOff x="208162" y="4552481"/>
            <a:chExt cx="7932630" cy="1576231"/>
          </a:xfrm>
        </p:grpSpPr>
        <p:sp>
          <p:nvSpPr>
            <p:cNvPr id="8" name="TextBox 7"/>
            <p:cNvSpPr txBox="1"/>
            <p:nvPr/>
          </p:nvSpPr>
          <p:spPr>
            <a:xfrm>
              <a:off x="1416904" y="4690477"/>
              <a:ext cx="6723888" cy="584775"/>
            </a:xfrm>
            <a:prstGeom prst="rect">
              <a:avLst/>
            </a:prstGeom>
            <a:solidFill>
              <a:schemeClr val="accent2"/>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“Leave no one behind”</a:t>
              </a:r>
            </a:p>
          </p:txBody>
        </p:sp>
        <p:sp>
          <p:nvSpPr>
            <p:cNvPr id="26" name="TextBox 25"/>
            <p:cNvSpPr txBox="1"/>
            <p:nvPr/>
          </p:nvSpPr>
          <p:spPr>
            <a:xfrm>
              <a:off x="996280" y="5413248"/>
              <a:ext cx="7144512" cy="584775"/>
            </a:xfrm>
            <a:prstGeom prst="rect">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      “Reach the furthest behind first”</a:t>
              </a:r>
            </a:p>
          </p:txBody>
        </p:sp>
        <p:sp>
          <p:nvSpPr>
            <p:cNvPr id="23" name="Oval 22"/>
            <p:cNvSpPr/>
            <p:nvPr/>
          </p:nvSpPr>
          <p:spPr>
            <a:xfrm>
              <a:off x="208162" y="4552481"/>
              <a:ext cx="1681415" cy="1576231"/>
            </a:xfrm>
            <a:prstGeom prst="ellipse">
              <a:avLst/>
            </a:prstGeom>
            <a:solidFill>
              <a:schemeClr val="tx2">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GB" sz="2400" b="1" dirty="0"/>
            </a:p>
          </p:txBody>
        </p:sp>
        <p:sp>
          <p:nvSpPr>
            <p:cNvPr id="27" name="TextBox 26"/>
            <p:cNvSpPr txBox="1"/>
            <p:nvPr/>
          </p:nvSpPr>
          <p:spPr>
            <a:xfrm>
              <a:off x="268165" y="4690477"/>
              <a:ext cx="1561407" cy="1200329"/>
            </a:xfrm>
            <a:prstGeom prst="rect">
              <a:avLst/>
            </a:prstGeom>
            <a:noFill/>
          </p:spPr>
          <p:txBody>
            <a:bodyPr wrap="square" rtlCol="0">
              <a:spAutoFit/>
            </a:bodyPr>
            <a:lstStyle/>
            <a:p>
              <a:pPr algn="ctr"/>
              <a:r>
                <a:rPr lang="en-GB" sz="2400" b="1" dirty="0">
                  <a:solidFill>
                    <a:schemeClr val="bg1"/>
                  </a:solidFill>
                </a:rPr>
                <a:t>SDG guiding principles</a:t>
              </a:r>
            </a:p>
          </p:txBody>
        </p:sp>
      </p:grpSp>
      <p:sp>
        <p:nvSpPr>
          <p:cNvPr id="2" name="Slide Number Placeholder 1"/>
          <p:cNvSpPr>
            <a:spLocks noGrp="1"/>
          </p:cNvSpPr>
          <p:nvPr>
            <p:ph type="sldNum" sz="quarter" idx="4"/>
          </p:nvPr>
        </p:nvSpPr>
        <p:spPr>
          <a:xfrm>
            <a:off x="-706315" y="6492875"/>
            <a:ext cx="2133600" cy="365125"/>
          </a:xfrm>
        </p:spPr>
        <p:txBody>
          <a:bodyPr/>
          <a:lstStyle/>
          <a:p>
            <a:r>
              <a:rPr lang="en-GB" dirty="0"/>
              <a:t>Slide </a:t>
            </a:r>
            <a:fld id="{26BD4091-E317-464C-BC96-8C9D873A731D}" type="slidenum">
              <a:rPr lang="en-GB" smtClean="0"/>
              <a:pPr/>
              <a:t>22</a:t>
            </a:fld>
            <a:endParaRPr lang="en-GB" dirty="0"/>
          </a:p>
        </p:txBody>
      </p:sp>
    </p:spTree>
    <p:extLst>
      <p:ext uri="{BB962C8B-B14F-4D97-AF65-F5344CB8AC3E}">
        <p14:creationId xmlns:p14="http://schemas.microsoft.com/office/powerpoint/2010/main" val="19547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3" y="274638"/>
            <a:ext cx="8236527" cy="1108364"/>
          </a:xfrm>
          <a:prstGeom prst="rect">
            <a:avLst/>
          </a:prstGeom>
        </p:spPr>
      </p:pic>
      <p:sp>
        <p:nvSpPr>
          <p:cNvPr id="3" name="TextBox 2"/>
          <p:cNvSpPr txBox="1"/>
          <p:nvPr/>
        </p:nvSpPr>
        <p:spPr>
          <a:xfrm>
            <a:off x="450272" y="228655"/>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Recent progresses on the Marrakesh Treaty ratification/accession</a:t>
            </a:r>
            <a:endParaRPr lang="en-US" b="1" dirty="0">
              <a:solidFill>
                <a:prstClr val="black"/>
              </a:solidFill>
              <a:latin typeface="+mj-lt"/>
              <a:ea typeface="ＭＳ Ｐゴシック" charset="0"/>
            </a:endParaRPr>
          </a:p>
        </p:txBody>
      </p:sp>
      <p:sp>
        <p:nvSpPr>
          <p:cNvPr id="7" name="TextBox 6"/>
          <p:cNvSpPr txBox="1"/>
          <p:nvPr/>
        </p:nvSpPr>
        <p:spPr>
          <a:xfrm>
            <a:off x="450273" y="1592048"/>
            <a:ext cx="8314266" cy="1200329"/>
          </a:xfrm>
          <a:prstGeom prst="rect">
            <a:avLst/>
          </a:prstGeom>
          <a:solidFill>
            <a:schemeClr val="tx1">
              <a:lumMod val="95000"/>
              <a:lumOff val="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3600" dirty="0"/>
              <a:t>The </a:t>
            </a:r>
            <a:r>
              <a:rPr lang="en-GB" sz="3600" b="1" dirty="0">
                <a:solidFill>
                  <a:srgbClr val="FFFF00"/>
                </a:solidFill>
              </a:rPr>
              <a:t>EU</a:t>
            </a:r>
            <a:r>
              <a:rPr lang="en-GB" sz="3600" dirty="0"/>
              <a:t> ratified the Marrakesh Treaty in October 2018</a:t>
            </a:r>
          </a:p>
        </p:txBody>
      </p:sp>
      <p:sp>
        <p:nvSpPr>
          <p:cNvPr id="2" name="Slide Number Placeholder 1"/>
          <p:cNvSpPr>
            <a:spLocks noGrp="1"/>
          </p:cNvSpPr>
          <p:nvPr>
            <p:ph type="sldNum" sz="quarter" idx="4"/>
          </p:nvPr>
        </p:nvSpPr>
        <p:spPr>
          <a:xfrm>
            <a:off x="-706315" y="6488069"/>
            <a:ext cx="2133600" cy="365125"/>
          </a:xfrm>
        </p:spPr>
        <p:txBody>
          <a:bodyPr/>
          <a:lstStyle/>
          <a:p>
            <a:r>
              <a:rPr lang="en-GB" dirty="0"/>
              <a:t>Slide </a:t>
            </a:r>
            <a:fld id="{26BD4091-E317-464C-BC96-8C9D873A731D}" type="slidenum">
              <a:rPr lang="en-GB" smtClean="0"/>
              <a:pPr/>
              <a:t>23</a:t>
            </a:fld>
            <a:endParaRPr lang="en-GB" dirty="0"/>
          </a:p>
        </p:txBody>
      </p:sp>
      <p:sp>
        <p:nvSpPr>
          <p:cNvPr id="8" name="TextBox 7"/>
          <p:cNvSpPr txBox="1"/>
          <p:nvPr/>
        </p:nvSpPr>
        <p:spPr>
          <a:xfrm>
            <a:off x="450272" y="4410798"/>
            <a:ext cx="8314266" cy="1200329"/>
          </a:xfrm>
          <a:prstGeom prst="rect">
            <a:avLst/>
          </a:prstGeom>
          <a:solidFill>
            <a:schemeClr val="tx1">
              <a:lumMod val="95000"/>
              <a:lumOff val="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3600" b="1" dirty="0">
                <a:solidFill>
                  <a:srgbClr val="FFFF00"/>
                </a:solidFill>
              </a:rPr>
              <a:t>US</a:t>
            </a:r>
            <a:r>
              <a:rPr lang="en-GB" sz="3600" dirty="0"/>
              <a:t> President Trump signed the Marrakesh Treaty Implementation act in October 2018</a:t>
            </a:r>
          </a:p>
        </p:txBody>
      </p:sp>
      <p:sp>
        <p:nvSpPr>
          <p:cNvPr id="9" name="TextBox 8"/>
          <p:cNvSpPr txBox="1"/>
          <p:nvPr/>
        </p:nvSpPr>
        <p:spPr>
          <a:xfrm>
            <a:off x="450272" y="3001423"/>
            <a:ext cx="8314266" cy="1200329"/>
          </a:xfrm>
          <a:prstGeom prst="rect">
            <a:avLst/>
          </a:prstGeom>
          <a:solidFill>
            <a:schemeClr val="tx1">
              <a:lumMod val="95000"/>
              <a:lumOff val="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3600" b="1" dirty="0">
                <a:solidFill>
                  <a:srgbClr val="FFFF00"/>
                </a:solidFill>
              </a:rPr>
              <a:t>Japan</a:t>
            </a:r>
            <a:r>
              <a:rPr lang="en-GB" sz="3600" dirty="0"/>
              <a:t> acceded to the Marrakesh Treaty in October 2018</a:t>
            </a:r>
          </a:p>
        </p:txBody>
      </p:sp>
      <p:grpSp>
        <p:nvGrpSpPr>
          <p:cNvPr id="5" name="Group 4"/>
          <p:cNvGrpSpPr/>
          <p:nvPr/>
        </p:nvGrpSpPr>
        <p:grpSpPr>
          <a:xfrm>
            <a:off x="4014828" y="5764763"/>
            <a:ext cx="1107413" cy="1107607"/>
            <a:chOff x="4014828" y="5764763"/>
            <a:chExt cx="1107413" cy="1107607"/>
          </a:xfrm>
        </p:grpSpPr>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4828" y="5764763"/>
              <a:ext cx="1107413" cy="738275"/>
            </a:xfrm>
            <a:prstGeom prst="rect">
              <a:avLst/>
            </a:prstGeom>
          </p:spPr>
        </p:pic>
        <p:sp>
          <p:nvSpPr>
            <p:cNvPr id="4" name="TextBox 3"/>
            <p:cNvSpPr txBox="1"/>
            <p:nvPr/>
          </p:nvSpPr>
          <p:spPr>
            <a:xfrm>
              <a:off x="4194655" y="6503038"/>
              <a:ext cx="825500" cy="369332"/>
            </a:xfrm>
            <a:prstGeom prst="rect">
              <a:avLst/>
            </a:prstGeom>
            <a:noFill/>
          </p:spPr>
          <p:txBody>
            <a:bodyPr wrap="square" rtlCol="0">
              <a:spAutoFit/>
            </a:bodyPr>
            <a:lstStyle/>
            <a:p>
              <a:pPr algn="ctr"/>
              <a:r>
                <a:rPr lang="en-GB" b="1" dirty="0"/>
                <a:t>NEXT!</a:t>
              </a:r>
            </a:p>
          </p:txBody>
        </p:sp>
      </p:grpSp>
    </p:spTree>
    <p:extLst>
      <p:ext uri="{BB962C8B-B14F-4D97-AF65-F5344CB8AC3E}">
        <p14:creationId xmlns:p14="http://schemas.microsoft.com/office/powerpoint/2010/main" val="27426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420979" y="2975476"/>
            <a:ext cx="2133600" cy="365125"/>
          </a:xfrm>
        </p:spPr>
        <p:txBody>
          <a:bodyPr/>
          <a:lstStyle/>
          <a:p>
            <a:r>
              <a:rPr lang="en-GB" sz="2400" b="1" dirty="0"/>
              <a:t>Thank you </a:t>
            </a:r>
          </a:p>
        </p:txBody>
      </p:sp>
      <p:sp>
        <p:nvSpPr>
          <p:cNvPr id="2" name="TextBox 1"/>
          <p:cNvSpPr txBox="1"/>
          <p:nvPr/>
        </p:nvSpPr>
        <p:spPr>
          <a:xfrm>
            <a:off x="1858879" y="4762500"/>
            <a:ext cx="5257800" cy="1200329"/>
          </a:xfrm>
          <a:prstGeom prst="rect">
            <a:avLst/>
          </a:prstGeom>
          <a:noFill/>
        </p:spPr>
        <p:txBody>
          <a:bodyPr wrap="square" rtlCol="0">
            <a:spAutoFit/>
          </a:bodyPr>
          <a:lstStyle/>
          <a:p>
            <a:pPr algn="ctr"/>
            <a:r>
              <a:rPr lang="en-GB" dirty="0"/>
              <a:t>Mao Meas </a:t>
            </a:r>
            <a:r>
              <a:rPr lang="en-GB" dirty="0">
                <a:hlinkClick r:id="rId3"/>
              </a:rPr>
              <a:t>mao.meas@undp.org</a:t>
            </a:r>
            <a:endParaRPr lang="en-GB" dirty="0"/>
          </a:p>
          <a:p>
            <a:pPr algn="ctr"/>
            <a:r>
              <a:rPr lang="en-GB" dirty="0"/>
              <a:t>Amara Bow </a:t>
            </a:r>
            <a:r>
              <a:rPr lang="en-GB" dirty="0">
                <a:hlinkClick r:id="rId4"/>
              </a:rPr>
              <a:t>amara.bow@undp.org</a:t>
            </a:r>
            <a:endParaRPr lang="en-GB" dirty="0"/>
          </a:p>
          <a:p>
            <a:pPr algn="ctr"/>
            <a:r>
              <a:rPr lang="en-GB" dirty="0"/>
              <a:t>Kazuyuki Uji </a:t>
            </a:r>
            <a:r>
              <a:rPr lang="en-GB" dirty="0">
                <a:hlinkClick r:id="rId5"/>
              </a:rPr>
              <a:t>Kazuyuki.uji@undp.org</a:t>
            </a:r>
            <a:endParaRPr lang="en-GB" dirty="0"/>
          </a:p>
          <a:p>
            <a:pPr algn="ctr"/>
            <a:endParaRPr lang="en-GB" dirty="0"/>
          </a:p>
        </p:txBody>
      </p:sp>
    </p:spTree>
    <p:extLst>
      <p:ext uri="{BB962C8B-B14F-4D97-AF65-F5344CB8AC3E}">
        <p14:creationId xmlns:p14="http://schemas.microsoft.com/office/powerpoint/2010/main" val="1801013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87323" y="581230"/>
            <a:ext cx="2133600" cy="365125"/>
          </a:xfrm>
        </p:spPr>
        <p:txBody>
          <a:bodyPr/>
          <a:lstStyle/>
          <a:p>
            <a:r>
              <a:rPr lang="en-GB" sz="2400" b="1" dirty="0"/>
              <a:t>Useful links</a:t>
            </a:r>
          </a:p>
        </p:txBody>
      </p:sp>
      <p:sp>
        <p:nvSpPr>
          <p:cNvPr id="3" name="Slide Number Placeholder 3"/>
          <p:cNvSpPr txBox="1">
            <a:spLocks/>
          </p:cNvSpPr>
          <p:nvPr/>
        </p:nvSpPr>
        <p:spPr>
          <a:xfrm>
            <a:off x="756059" y="3409665"/>
            <a:ext cx="7541063" cy="287260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200" kern="1200">
                <a:solidFill>
                  <a:srgbClr val="06328D"/>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b="1" dirty="0"/>
              <a:t>The World Blind Union Marrakesh Treaty Ratification and Implementation Campaign</a:t>
            </a:r>
          </a:p>
          <a:p>
            <a:pPr algn="l"/>
            <a:r>
              <a:rPr lang="en-GB" sz="2400" dirty="0">
                <a:hlinkClick r:id="rId3"/>
              </a:rPr>
              <a:t>http://www.worldblindunion.org/English/our-work/our-priorities/Pages/right-2-read-campaign.aspx</a:t>
            </a:r>
            <a:endParaRPr lang="en-GB" sz="2400" dirty="0"/>
          </a:p>
          <a:p>
            <a:pPr algn="l"/>
            <a:endParaRPr lang="en-GB" sz="2400" dirty="0"/>
          </a:p>
          <a:p>
            <a:pPr algn="l"/>
            <a:r>
              <a:rPr lang="en-GB" sz="2400" b="1" dirty="0"/>
              <a:t>WIPO Marrakesh Treaty website</a:t>
            </a:r>
          </a:p>
          <a:p>
            <a:pPr algn="l"/>
            <a:r>
              <a:rPr lang="en-GB" sz="2400" dirty="0">
                <a:hlinkClick r:id="rId4"/>
              </a:rPr>
              <a:t>http://www.wipo.int/treaties/en/ip/marrakesh/</a:t>
            </a:r>
            <a:r>
              <a:rPr lang="en-GB" sz="2400" dirty="0"/>
              <a:t> </a:t>
            </a:r>
          </a:p>
        </p:txBody>
      </p:sp>
      <p:sp>
        <p:nvSpPr>
          <p:cNvPr id="2" name="Rectangle 1"/>
          <p:cNvSpPr/>
          <p:nvPr/>
        </p:nvSpPr>
        <p:spPr>
          <a:xfrm>
            <a:off x="756059" y="1256462"/>
            <a:ext cx="7541063" cy="2308324"/>
          </a:xfrm>
          <a:prstGeom prst="rect">
            <a:avLst/>
          </a:prstGeom>
        </p:spPr>
        <p:txBody>
          <a:bodyPr wrap="square">
            <a:spAutoFit/>
          </a:bodyPr>
          <a:lstStyle/>
          <a:p>
            <a:r>
              <a:rPr lang="en-GB" sz="2400" b="1" dirty="0">
                <a:solidFill>
                  <a:schemeClr val="tx2"/>
                </a:solidFill>
              </a:rPr>
              <a:t>Issue Brief for Cambodia – The Marrakesh Treaty to facilitate access to published works for persons with print disabilities</a:t>
            </a:r>
          </a:p>
          <a:p>
            <a:r>
              <a:rPr lang="en-GB" dirty="0">
                <a:hlinkClick r:id="rId5"/>
              </a:rPr>
              <a:t>http://www.kh.undp.org/content/cambodia/en/home/library/democratic_governance/cambodia-_-the-marrakesh-treaty-to-facilitate-access-to-publishe.html</a:t>
            </a:r>
            <a:endParaRPr lang="en-GB" dirty="0"/>
          </a:p>
          <a:p>
            <a:endParaRPr lang="en-GB" dirty="0"/>
          </a:p>
        </p:txBody>
      </p:sp>
    </p:spTree>
    <p:extLst>
      <p:ext uri="{BB962C8B-B14F-4D97-AF65-F5344CB8AC3E}">
        <p14:creationId xmlns:p14="http://schemas.microsoft.com/office/powerpoint/2010/main" val="3347056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274638"/>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The publishing industry is also satisfied with the Marrakesh Treaty</a:t>
            </a:r>
            <a:endParaRPr lang="en-US" b="1" dirty="0">
              <a:solidFill>
                <a:prstClr val="black"/>
              </a:solidFill>
              <a:latin typeface="+mj-lt"/>
              <a:ea typeface="ＭＳ Ｐゴシック" charset="0"/>
            </a:endParaRPr>
          </a:p>
        </p:txBody>
      </p:sp>
      <p:sp>
        <p:nvSpPr>
          <p:cNvPr id="7" name="TextBox 6"/>
          <p:cNvSpPr txBox="1"/>
          <p:nvPr/>
        </p:nvSpPr>
        <p:spPr>
          <a:xfrm>
            <a:off x="450273" y="1610771"/>
            <a:ext cx="8314266" cy="48320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t>“The IPA (International Publishers Association) which represents world publishers, is very happy about the Marrakesh Treaty coming into force. </a:t>
            </a:r>
          </a:p>
          <a:p>
            <a:endParaRPr lang="en-GB" sz="2800" dirty="0"/>
          </a:p>
          <a:p>
            <a:r>
              <a:rPr lang="en-GB" sz="2800" dirty="0"/>
              <a:t>We were part of the discussions for the whole of the debates, and we, of course, wanted some reassurances that publishers and authors’ copyright wouldn’t be abused and we think that the Marrakesh Treaty actually delivers on that.”</a:t>
            </a:r>
          </a:p>
          <a:p>
            <a:endParaRPr lang="en-GB" sz="2800" dirty="0"/>
          </a:p>
          <a:p>
            <a:r>
              <a:rPr lang="en-GB" sz="2800" dirty="0"/>
              <a:t>Jose </a:t>
            </a:r>
            <a:r>
              <a:rPr lang="en-GB" sz="2800" dirty="0" err="1"/>
              <a:t>Borghino</a:t>
            </a:r>
            <a:r>
              <a:rPr lang="en-GB" sz="2800" dirty="0"/>
              <a:t>, Secretary General, IPA </a:t>
            </a:r>
          </a:p>
        </p:txBody>
      </p:sp>
    </p:spTree>
    <p:extLst>
      <p:ext uri="{BB962C8B-B14F-4D97-AF65-F5344CB8AC3E}">
        <p14:creationId xmlns:p14="http://schemas.microsoft.com/office/powerpoint/2010/main" val="328075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424231"/>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Definition: ‘Works’</a:t>
            </a:r>
            <a:endParaRPr lang="en-US" b="1" dirty="0">
              <a:solidFill>
                <a:prstClr val="black"/>
              </a:solidFill>
              <a:latin typeface="+mj-lt"/>
              <a:ea typeface="ＭＳ Ｐゴシック" charset="0"/>
            </a:endParaRPr>
          </a:p>
        </p:txBody>
      </p:sp>
      <p:sp>
        <p:nvSpPr>
          <p:cNvPr id="4" name="TextBox 3"/>
          <p:cNvSpPr txBox="1"/>
          <p:nvPr/>
        </p:nvSpPr>
        <p:spPr>
          <a:xfrm>
            <a:off x="507742" y="2619218"/>
            <a:ext cx="8245231"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Article 2 (a): “Works” means literary and artistic works within the meaning of Article 2(1) of the Berne Convention for the protection of Literary and Artistic Works, in the form of text, notation and/or related illustrations, whether published or otherwise made publicly available in any media.</a:t>
            </a:r>
          </a:p>
        </p:txBody>
      </p:sp>
    </p:spTree>
    <p:extLst>
      <p:ext uri="{BB962C8B-B14F-4D97-AF65-F5344CB8AC3E}">
        <p14:creationId xmlns:p14="http://schemas.microsoft.com/office/powerpoint/2010/main" val="2975019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424231"/>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Definition: ‘Accessible format copy’</a:t>
            </a:r>
            <a:endParaRPr lang="en-US" b="1" dirty="0">
              <a:solidFill>
                <a:prstClr val="black"/>
              </a:solidFill>
              <a:latin typeface="+mj-lt"/>
              <a:ea typeface="ＭＳ Ｐゴシック" charset="0"/>
            </a:endParaRPr>
          </a:p>
        </p:txBody>
      </p:sp>
      <p:sp>
        <p:nvSpPr>
          <p:cNvPr id="4" name="TextBox 3"/>
          <p:cNvSpPr txBox="1"/>
          <p:nvPr/>
        </p:nvSpPr>
        <p:spPr>
          <a:xfrm>
            <a:off x="441569" y="1686771"/>
            <a:ext cx="8245231"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Article 2 (b): “Accessible format copy” means a copy of a work in an alternative manner or form which gives a beneficiary person access to work, including to permit the person to have access as feasibly and comfortably as a person without visual impairment or other print disability. </a:t>
            </a:r>
          </a:p>
          <a:p>
            <a:endParaRPr lang="en-GB" sz="2400" dirty="0"/>
          </a:p>
          <a:p>
            <a:r>
              <a:rPr lang="en-GB" sz="2400" dirty="0"/>
              <a:t>The accessible format copy is used exclusively by beneficiary persons and it must respect the integrity of the original work, taking due consideration o f the changes needed to make the work accessible in the alternative format and of the accessibility needs of the beneficiary persons;</a:t>
            </a:r>
          </a:p>
        </p:txBody>
      </p:sp>
      <p:sp>
        <p:nvSpPr>
          <p:cNvPr id="2" name="TextBox 1"/>
          <p:cNvSpPr txBox="1"/>
          <p:nvPr/>
        </p:nvSpPr>
        <p:spPr>
          <a:xfrm>
            <a:off x="1133674" y="5992048"/>
            <a:ext cx="702603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The broad definition allows flexibility to create any format necessary to meet the unique needs of a person with print disability.</a:t>
            </a:r>
          </a:p>
        </p:txBody>
      </p:sp>
    </p:spTree>
    <p:extLst>
      <p:ext uri="{BB962C8B-B14F-4D97-AF65-F5344CB8AC3E}">
        <p14:creationId xmlns:p14="http://schemas.microsoft.com/office/powerpoint/2010/main" val="4104225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424231"/>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Definition: ‘beneficiary persons’ </a:t>
            </a:r>
            <a:endParaRPr lang="en-US" b="1" dirty="0">
              <a:solidFill>
                <a:prstClr val="black"/>
              </a:solidFill>
              <a:latin typeface="+mj-lt"/>
              <a:ea typeface="ＭＳ Ｐゴシック" charset="0"/>
            </a:endParaRPr>
          </a:p>
        </p:txBody>
      </p:sp>
      <p:sp>
        <p:nvSpPr>
          <p:cNvPr id="4" name="TextBox 3"/>
          <p:cNvSpPr txBox="1"/>
          <p:nvPr/>
        </p:nvSpPr>
        <p:spPr>
          <a:xfrm>
            <a:off x="441569" y="1416997"/>
            <a:ext cx="8245231" cy="526297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Article 3: A beneficiary person is a person who:</a:t>
            </a:r>
          </a:p>
          <a:p>
            <a:endParaRPr lang="en-GB" sz="2400" dirty="0"/>
          </a:p>
          <a:p>
            <a:pPr marL="457200" indent="-457200">
              <a:buAutoNum type="alphaLcParenBoth"/>
            </a:pPr>
            <a:r>
              <a:rPr lang="en-GB" sz="2400" dirty="0"/>
              <a:t>Is blind;</a:t>
            </a:r>
          </a:p>
          <a:p>
            <a:pPr marL="457200" indent="-457200">
              <a:buAutoNum type="alphaLcParenBoth"/>
            </a:pPr>
            <a:r>
              <a:rPr lang="en-GB" sz="2400" dirty="0"/>
              <a:t>Has a visual impairment or a perceptual or reading disability which cannot be improved to give visual function substantially equivalent to that of a person who has no such impairment or disability and so is unable to read printed works to substantially the same degree as a person without an impairment or disability; or </a:t>
            </a:r>
          </a:p>
          <a:p>
            <a:pPr marL="457200" indent="-457200">
              <a:buAutoNum type="alphaLcParenBoth"/>
            </a:pPr>
            <a:r>
              <a:rPr lang="en-GB" sz="2400" dirty="0"/>
              <a:t>Is otherwise unable, through physical disability, to hold or manipulate a book or to focus or move the eyes to the extent that would be normally acceptable for reading;</a:t>
            </a:r>
          </a:p>
          <a:p>
            <a:endParaRPr lang="en-GB" sz="2400" dirty="0"/>
          </a:p>
          <a:p>
            <a:r>
              <a:rPr lang="en-GB" sz="2400" dirty="0"/>
              <a:t>regardless of any other disabilities</a:t>
            </a:r>
          </a:p>
        </p:txBody>
      </p:sp>
    </p:spTree>
    <p:extLst>
      <p:ext uri="{BB962C8B-B14F-4D97-AF65-F5344CB8AC3E}">
        <p14:creationId xmlns:p14="http://schemas.microsoft.com/office/powerpoint/2010/main" val="55733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190528"/>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People with print disability are restricted in their right to knowledge </a:t>
            </a:r>
            <a:endParaRPr lang="en-US" b="1" dirty="0">
              <a:solidFill>
                <a:prstClr val="black"/>
              </a:solidFill>
              <a:latin typeface="+mj-lt"/>
              <a:ea typeface="ＭＳ Ｐゴシック" charset="0"/>
            </a:endParaRPr>
          </a:p>
        </p:txBody>
      </p:sp>
      <p:sp>
        <p:nvSpPr>
          <p:cNvPr id="5" name="TextBox 4"/>
          <p:cNvSpPr txBox="1"/>
          <p:nvPr/>
        </p:nvSpPr>
        <p:spPr>
          <a:xfrm>
            <a:off x="672561" y="2118611"/>
            <a:ext cx="7791939" cy="830997"/>
          </a:xfrm>
          <a:prstGeom prst="rect">
            <a:avLst/>
          </a:prstGeom>
          <a:solidFill>
            <a:srgbClr val="00206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2400" b="1" dirty="0"/>
              <a:t>Prevent people from effectively obtaining information from print materials in the conventional way</a:t>
            </a:r>
          </a:p>
        </p:txBody>
      </p:sp>
      <p:sp>
        <p:nvSpPr>
          <p:cNvPr id="7" name="Rectangle 6"/>
          <p:cNvSpPr/>
          <p:nvPr/>
        </p:nvSpPr>
        <p:spPr>
          <a:xfrm>
            <a:off x="2700653" y="6611779"/>
            <a:ext cx="5986147" cy="246221"/>
          </a:xfrm>
          <a:prstGeom prst="rect">
            <a:avLst/>
          </a:prstGeom>
        </p:spPr>
        <p:txBody>
          <a:bodyPr wrap="square">
            <a:spAutoFit/>
          </a:bodyPr>
          <a:lstStyle/>
          <a:p>
            <a:r>
              <a:rPr lang="en-GB" sz="1000" dirty="0"/>
              <a:t>Source: The World Blind Union (2013) and WHO (2014)  </a:t>
            </a:r>
            <a:r>
              <a:rPr lang="en-GB" sz="1000" dirty="0">
                <a:hlinkClick r:id="rId4"/>
              </a:rPr>
              <a:t>http://www.who.int/mediacentre/factsheets/fs282/en/</a:t>
            </a:r>
            <a:r>
              <a:rPr lang="en-GB" sz="1000" dirty="0"/>
              <a:t>  </a:t>
            </a:r>
          </a:p>
        </p:txBody>
      </p:sp>
      <p:sp>
        <p:nvSpPr>
          <p:cNvPr id="19" name="TextBox 18"/>
          <p:cNvSpPr txBox="1"/>
          <p:nvPr/>
        </p:nvSpPr>
        <p:spPr>
          <a:xfrm>
            <a:off x="520162" y="1527723"/>
            <a:ext cx="3577706" cy="461665"/>
          </a:xfrm>
          <a:prstGeom prst="rect">
            <a:avLst/>
          </a:prstGeom>
          <a:solidFill>
            <a:schemeClr val="accent2"/>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2400" b="1" dirty="0"/>
              <a:t>What is ‘print disability’?</a:t>
            </a:r>
          </a:p>
        </p:txBody>
      </p:sp>
      <p:grpSp>
        <p:nvGrpSpPr>
          <p:cNvPr id="10" name="Group 9"/>
          <p:cNvGrpSpPr/>
          <p:nvPr/>
        </p:nvGrpSpPr>
        <p:grpSpPr>
          <a:xfrm>
            <a:off x="3183463" y="3142608"/>
            <a:ext cx="2602088" cy="2107310"/>
            <a:chOff x="3183463" y="3283280"/>
            <a:chExt cx="2602088" cy="2107310"/>
          </a:xfrm>
        </p:grpSpPr>
        <p:sp>
          <p:nvSpPr>
            <p:cNvPr id="2" name="Rounded Rectangle 1"/>
            <p:cNvSpPr/>
            <p:nvPr/>
          </p:nvSpPr>
          <p:spPr>
            <a:xfrm>
              <a:off x="3183463" y="3702316"/>
              <a:ext cx="2602088" cy="786864"/>
            </a:xfrm>
            <a:prstGeom prst="round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Dyslexia</a:t>
              </a:r>
            </a:p>
          </p:txBody>
        </p:sp>
        <p:sp>
          <p:nvSpPr>
            <p:cNvPr id="17" name="Rounded Rectangle 16"/>
            <p:cNvSpPr/>
            <p:nvPr/>
          </p:nvSpPr>
          <p:spPr>
            <a:xfrm>
              <a:off x="3183463" y="4603726"/>
              <a:ext cx="2602088" cy="786864"/>
            </a:xfrm>
            <a:prstGeom prst="round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Autism</a:t>
              </a:r>
            </a:p>
          </p:txBody>
        </p:sp>
        <p:sp>
          <p:nvSpPr>
            <p:cNvPr id="8" name="TextBox 7"/>
            <p:cNvSpPr txBox="1"/>
            <p:nvPr/>
          </p:nvSpPr>
          <p:spPr>
            <a:xfrm>
              <a:off x="3371140" y="3283280"/>
              <a:ext cx="222673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600" dirty="0"/>
                <a:t>Learning/developmental </a:t>
              </a:r>
            </a:p>
          </p:txBody>
        </p:sp>
      </p:grpSp>
      <p:grpSp>
        <p:nvGrpSpPr>
          <p:cNvPr id="11" name="Group 10"/>
          <p:cNvGrpSpPr/>
          <p:nvPr/>
        </p:nvGrpSpPr>
        <p:grpSpPr>
          <a:xfrm>
            <a:off x="6019533" y="3123893"/>
            <a:ext cx="2602088" cy="2110062"/>
            <a:chOff x="6019533" y="3264565"/>
            <a:chExt cx="2602088" cy="2110062"/>
          </a:xfrm>
        </p:grpSpPr>
        <p:sp>
          <p:nvSpPr>
            <p:cNvPr id="18" name="Rounded Rectangle 17"/>
            <p:cNvSpPr/>
            <p:nvPr/>
          </p:nvSpPr>
          <p:spPr>
            <a:xfrm>
              <a:off x="6019533" y="3686353"/>
              <a:ext cx="2602088" cy="786864"/>
            </a:xfrm>
            <a:prstGeom prst="round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Parkinson’s disease</a:t>
              </a:r>
            </a:p>
          </p:txBody>
        </p:sp>
        <p:sp>
          <p:nvSpPr>
            <p:cNvPr id="20" name="Rounded Rectangle 19"/>
            <p:cNvSpPr/>
            <p:nvPr/>
          </p:nvSpPr>
          <p:spPr>
            <a:xfrm>
              <a:off x="6019533" y="4587763"/>
              <a:ext cx="2602088" cy="786864"/>
            </a:xfrm>
            <a:prstGeom prst="round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Arthritis, paralysis</a:t>
              </a:r>
            </a:p>
          </p:txBody>
        </p:sp>
        <p:sp>
          <p:nvSpPr>
            <p:cNvPr id="27" name="TextBox 26"/>
            <p:cNvSpPr txBox="1"/>
            <p:nvPr/>
          </p:nvSpPr>
          <p:spPr>
            <a:xfrm>
              <a:off x="6890187" y="3264565"/>
              <a:ext cx="860779"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dirty="0"/>
                <a:t>physical</a:t>
              </a:r>
            </a:p>
          </p:txBody>
        </p:sp>
      </p:grpSp>
      <p:grpSp>
        <p:nvGrpSpPr>
          <p:cNvPr id="9" name="Group 8"/>
          <p:cNvGrpSpPr/>
          <p:nvPr/>
        </p:nvGrpSpPr>
        <p:grpSpPr>
          <a:xfrm>
            <a:off x="319174" y="3159553"/>
            <a:ext cx="2602088" cy="2090365"/>
            <a:chOff x="319174" y="3300225"/>
            <a:chExt cx="2602088" cy="2090365"/>
          </a:xfrm>
        </p:grpSpPr>
        <p:sp>
          <p:nvSpPr>
            <p:cNvPr id="16" name="Rounded Rectangle 15"/>
            <p:cNvSpPr/>
            <p:nvPr/>
          </p:nvSpPr>
          <p:spPr>
            <a:xfrm>
              <a:off x="319174" y="3715223"/>
              <a:ext cx="2602088" cy="786864"/>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Blindness</a:t>
              </a:r>
            </a:p>
          </p:txBody>
        </p:sp>
        <p:sp>
          <p:nvSpPr>
            <p:cNvPr id="29" name="TextBox 28"/>
            <p:cNvSpPr txBox="1"/>
            <p:nvPr/>
          </p:nvSpPr>
          <p:spPr>
            <a:xfrm>
              <a:off x="1189828" y="3300225"/>
              <a:ext cx="860779"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dirty="0"/>
                <a:t>visual</a:t>
              </a:r>
            </a:p>
          </p:txBody>
        </p:sp>
        <p:sp>
          <p:nvSpPr>
            <p:cNvPr id="30" name="Rounded Rectangle 29"/>
            <p:cNvSpPr/>
            <p:nvPr/>
          </p:nvSpPr>
          <p:spPr>
            <a:xfrm>
              <a:off x="319174" y="4603726"/>
              <a:ext cx="2602088" cy="786864"/>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Low vision</a:t>
              </a:r>
            </a:p>
          </p:txBody>
        </p:sp>
      </p:grpSp>
      <p:sp>
        <p:nvSpPr>
          <p:cNvPr id="4" name="Slide Number Placeholder 3"/>
          <p:cNvSpPr>
            <a:spLocks noGrp="1"/>
          </p:cNvSpPr>
          <p:nvPr>
            <p:ph type="sldNum" sz="quarter" idx="4"/>
          </p:nvPr>
        </p:nvSpPr>
        <p:spPr>
          <a:xfrm>
            <a:off x="-616527" y="6487673"/>
            <a:ext cx="2133600" cy="365125"/>
          </a:xfrm>
        </p:spPr>
        <p:txBody>
          <a:bodyPr/>
          <a:lstStyle/>
          <a:p>
            <a:r>
              <a:rPr lang="en-GB" dirty="0"/>
              <a:t>Slide </a:t>
            </a:r>
            <a:fld id="{26BD4091-E317-464C-BC96-8C9D873A731D}" type="slidenum">
              <a:rPr lang="en-GB" smtClean="0"/>
              <a:pPr/>
              <a:t>3</a:t>
            </a:fld>
            <a:endParaRPr lang="en-GB" dirty="0"/>
          </a:p>
        </p:txBody>
      </p:sp>
      <p:grpSp>
        <p:nvGrpSpPr>
          <p:cNvPr id="26" name="Group 25"/>
          <p:cNvGrpSpPr/>
          <p:nvPr/>
        </p:nvGrpSpPr>
        <p:grpSpPr>
          <a:xfrm>
            <a:off x="520162" y="5449262"/>
            <a:ext cx="7326988" cy="1163874"/>
            <a:chOff x="520162" y="5449262"/>
            <a:chExt cx="7326988" cy="1163874"/>
          </a:xfrm>
        </p:grpSpPr>
        <p:sp>
          <p:nvSpPr>
            <p:cNvPr id="13" name="TextBox 12"/>
            <p:cNvSpPr txBox="1"/>
            <p:nvPr/>
          </p:nvSpPr>
          <p:spPr>
            <a:xfrm>
              <a:off x="5420729" y="6243804"/>
              <a:ext cx="1235108" cy="369332"/>
            </a:xfrm>
            <a:prstGeom prst="rect">
              <a:avLst/>
            </a:prstGeom>
            <a:noFill/>
          </p:spPr>
          <p:txBody>
            <a:bodyPr wrap="square" rtlCol="0">
              <a:spAutoFit/>
            </a:bodyPr>
            <a:lstStyle/>
            <a:p>
              <a:r>
                <a:rPr lang="en-GB" dirty="0"/>
                <a:t>audiobook</a:t>
              </a:r>
            </a:p>
          </p:txBody>
        </p:sp>
        <p:sp>
          <p:nvSpPr>
            <p:cNvPr id="25" name="TextBox 24"/>
            <p:cNvSpPr txBox="1"/>
            <p:nvPr/>
          </p:nvSpPr>
          <p:spPr>
            <a:xfrm>
              <a:off x="4472943" y="6243804"/>
              <a:ext cx="763966" cy="369332"/>
            </a:xfrm>
            <a:prstGeom prst="rect">
              <a:avLst/>
            </a:prstGeom>
            <a:noFill/>
          </p:spPr>
          <p:txBody>
            <a:bodyPr wrap="square" rtlCol="0">
              <a:spAutoFit/>
            </a:bodyPr>
            <a:lstStyle/>
            <a:p>
              <a:r>
                <a:rPr lang="en-GB" dirty="0"/>
                <a:t>braille</a:t>
              </a:r>
            </a:p>
          </p:txBody>
        </p:sp>
        <p:grpSp>
          <p:nvGrpSpPr>
            <p:cNvPr id="24" name="Group 23"/>
            <p:cNvGrpSpPr/>
            <p:nvPr/>
          </p:nvGrpSpPr>
          <p:grpSpPr>
            <a:xfrm>
              <a:off x="520162" y="5449262"/>
              <a:ext cx="7307847" cy="962690"/>
              <a:chOff x="520162" y="5449262"/>
              <a:chExt cx="7307847" cy="962690"/>
            </a:xfrm>
          </p:grpSpPr>
          <p:sp>
            <p:nvSpPr>
              <p:cNvPr id="15" name="TextBox 14"/>
              <p:cNvSpPr txBox="1"/>
              <p:nvPr/>
            </p:nvSpPr>
            <p:spPr>
              <a:xfrm>
                <a:off x="520162" y="5715367"/>
                <a:ext cx="3661314" cy="461665"/>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2400" b="1" dirty="0"/>
                  <a:t>Require accessible formats: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1352" y="5513895"/>
                <a:ext cx="820486" cy="820486"/>
              </a:xfrm>
              <a:prstGeom prst="rect">
                <a:avLst/>
              </a:prstGeom>
            </p:spPr>
          </p:pic>
          <p:pic>
            <p:nvPicPr>
              <p:cNvPr id="1026" name="Picture 2" descr="http://olmstedcenter.org/wp-content/uploads/2015/05/book-icon--300x251.jp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51681" y="5581650"/>
                <a:ext cx="885076" cy="74051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6705720" y="5449262"/>
                <a:ext cx="1122289" cy="962690"/>
                <a:chOff x="6705720" y="5449262"/>
                <a:chExt cx="1122289" cy="962690"/>
              </a:xfrm>
            </p:grpSpPr>
            <p:pic>
              <p:nvPicPr>
                <p:cNvPr id="22" name="Picture 2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14" name="TextBox 13"/>
                <p:cNvSpPr txBox="1"/>
                <p:nvPr/>
              </p:nvSpPr>
              <p:spPr>
                <a:xfrm>
                  <a:off x="7161567" y="5513894"/>
                  <a:ext cx="666442" cy="769441"/>
                </a:xfrm>
                <a:prstGeom prst="rect">
                  <a:avLst/>
                </a:prstGeom>
                <a:noFill/>
              </p:spPr>
              <p:txBody>
                <a:bodyPr wrap="square" rtlCol="0">
                  <a:spAutoFit/>
                </a:bodyPr>
                <a:lstStyle/>
                <a:p>
                  <a:r>
                    <a:rPr lang="en-GB" sz="4400" b="1" dirty="0"/>
                    <a:t>A</a:t>
                  </a:r>
                </a:p>
              </p:txBody>
            </p:sp>
            <p:sp>
              <p:nvSpPr>
                <p:cNvPr id="28" name="TextBox 27"/>
                <p:cNvSpPr txBox="1"/>
                <p:nvPr/>
              </p:nvSpPr>
              <p:spPr>
                <a:xfrm>
                  <a:off x="6766364" y="5699774"/>
                  <a:ext cx="395203" cy="461665"/>
                </a:xfrm>
                <a:prstGeom prst="rect">
                  <a:avLst/>
                </a:prstGeom>
                <a:noFill/>
              </p:spPr>
              <p:txBody>
                <a:bodyPr wrap="square" rtlCol="0">
                  <a:spAutoFit/>
                </a:bodyPr>
                <a:lstStyle/>
                <a:p>
                  <a:r>
                    <a:rPr lang="en-GB" sz="2400" dirty="0"/>
                    <a:t>A</a:t>
                  </a:r>
                </a:p>
              </p:txBody>
            </p:sp>
          </p:grpSp>
        </p:grpSp>
        <p:sp>
          <p:nvSpPr>
            <p:cNvPr id="31" name="TextBox 30"/>
            <p:cNvSpPr txBox="1"/>
            <p:nvPr/>
          </p:nvSpPr>
          <p:spPr>
            <a:xfrm>
              <a:off x="6612042" y="6234592"/>
              <a:ext cx="1235108" cy="369332"/>
            </a:xfrm>
            <a:prstGeom prst="rect">
              <a:avLst/>
            </a:prstGeom>
            <a:noFill/>
          </p:spPr>
          <p:txBody>
            <a:bodyPr wrap="square" rtlCol="0">
              <a:spAutoFit/>
            </a:bodyPr>
            <a:lstStyle/>
            <a:p>
              <a:r>
                <a:rPr lang="en-GB" dirty="0"/>
                <a:t>large print</a:t>
              </a:r>
            </a:p>
          </p:txBody>
        </p:sp>
      </p:grpSp>
    </p:spTree>
    <p:extLst>
      <p:ext uri="{BB962C8B-B14F-4D97-AF65-F5344CB8AC3E}">
        <p14:creationId xmlns:p14="http://schemas.microsoft.com/office/powerpoint/2010/main" val="19140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62304" y="505654"/>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Definition: ‘Authorized </a:t>
            </a:r>
            <a:r>
              <a:rPr lang="en-US" sz="3600" b="1">
                <a:solidFill>
                  <a:prstClr val="white"/>
                </a:solidFill>
                <a:latin typeface="+mj-lt"/>
                <a:ea typeface="ＭＳ Ｐゴシック" charset="0"/>
              </a:rPr>
              <a:t>entity’</a:t>
            </a:r>
            <a:endParaRPr lang="en-US" b="1" dirty="0">
              <a:solidFill>
                <a:prstClr val="black"/>
              </a:solidFill>
              <a:latin typeface="+mj-lt"/>
              <a:ea typeface="ＭＳ Ｐゴシック" charset="0"/>
            </a:endParaRPr>
          </a:p>
        </p:txBody>
      </p:sp>
      <p:sp>
        <p:nvSpPr>
          <p:cNvPr id="4" name="TextBox 3"/>
          <p:cNvSpPr txBox="1"/>
          <p:nvPr/>
        </p:nvSpPr>
        <p:spPr>
          <a:xfrm>
            <a:off x="453600" y="1532595"/>
            <a:ext cx="8245231"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Article 2 (c): “authorized entity” means an entity that is authorized or recognized by the government to </a:t>
            </a:r>
            <a:r>
              <a:rPr lang="en-GB" sz="2400"/>
              <a:t>provide education, </a:t>
            </a:r>
            <a:r>
              <a:rPr lang="en-GB" sz="2400" dirty="0"/>
              <a:t>instructional training, adaptive reading or information access to beneficiary persons on a non-profit basis. It also includes a government institution or non-profit organization that provides the same services to beneficiary persons as one of its primary activities or institutional obligations.</a:t>
            </a:r>
          </a:p>
        </p:txBody>
      </p:sp>
      <p:sp>
        <p:nvSpPr>
          <p:cNvPr id="5" name="TextBox 4"/>
          <p:cNvSpPr txBox="1"/>
          <p:nvPr/>
        </p:nvSpPr>
        <p:spPr>
          <a:xfrm>
            <a:off x="445920" y="4450252"/>
            <a:ext cx="8245231"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Footnote: ’For the purpose of this Treaty, it is understood that “entities recognized by the government” may include entities receiving financial support from the government to provide education, instructional training, adaptive reading or information access to beneficiary persons on a </a:t>
            </a:r>
            <a:r>
              <a:rPr lang="en-GB" sz="2400"/>
              <a:t>non-profit basis’</a:t>
            </a:r>
            <a:endParaRPr lang="en-GB" sz="2400" dirty="0"/>
          </a:p>
        </p:txBody>
      </p:sp>
    </p:spTree>
    <p:extLst>
      <p:ext uri="{BB962C8B-B14F-4D97-AF65-F5344CB8AC3E}">
        <p14:creationId xmlns:p14="http://schemas.microsoft.com/office/powerpoint/2010/main" val="2501190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505654"/>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TRIPS agreement</a:t>
            </a:r>
            <a:endParaRPr lang="en-US" b="1" dirty="0">
              <a:solidFill>
                <a:prstClr val="black"/>
              </a:solidFill>
              <a:latin typeface="+mj-lt"/>
              <a:ea typeface="ＭＳ Ｐゴシック" charset="0"/>
            </a:endParaRPr>
          </a:p>
        </p:txBody>
      </p:sp>
      <p:sp>
        <p:nvSpPr>
          <p:cNvPr id="4" name="TextBox 3"/>
          <p:cNvSpPr txBox="1"/>
          <p:nvPr/>
        </p:nvSpPr>
        <p:spPr>
          <a:xfrm>
            <a:off x="450273" y="1575727"/>
            <a:ext cx="8245231" cy="24622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200" dirty="0"/>
              <a:t>Article 8: Principles</a:t>
            </a:r>
          </a:p>
          <a:p>
            <a:r>
              <a:rPr lang="en-GB" sz="2200" dirty="0"/>
              <a:t> </a:t>
            </a:r>
          </a:p>
          <a:p>
            <a:r>
              <a:rPr lang="en-GB" sz="2200" dirty="0"/>
              <a:t>Members may, in formulating or amending their laws and regulations, adopt measures necessary to protect public health and nutrition, and </a:t>
            </a:r>
            <a:r>
              <a:rPr lang="en-GB" sz="2200" b="1" dirty="0">
                <a:solidFill>
                  <a:srgbClr val="FFFF00"/>
                </a:solidFill>
              </a:rPr>
              <a:t>to promote the public interest in sectors of vital importance to their socio-economic and technological development</a:t>
            </a:r>
            <a:r>
              <a:rPr lang="en-GB" sz="2200" dirty="0"/>
              <a:t>, provided that such measures are consistent with the provisions of this Agreement.</a:t>
            </a:r>
          </a:p>
        </p:txBody>
      </p:sp>
      <p:sp>
        <p:nvSpPr>
          <p:cNvPr id="5" name="TextBox 4"/>
          <p:cNvSpPr txBox="1"/>
          <p:nvPr/>
        </p:nvSpPr>
        <p:spPr>
          <a:xfrm>
            <a:off x="441569" y="4268957"/>
            <a:ext cx="8245231"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200" dirty="0"/>
              <a:t>Article 13: Limitations and Exceptions</a:t>
            </a:r>
          </a:p>
          <a:p>
            <a:endParaRPr lang="en-GB" sz="2200" dirty="0"/>
          </a:p>
          <a:p>
            <a:r>
              <a:rPr lang="en-GB" sz="2200" dirty="0"/>
              <a:t>Members shall confine limitations or exceptions to exclusive rights to certain special cases which do not conflict with a normal exploitation of the work and do not unreasonably prejudice the legitimate</a:t>
            </a:r>
          </a:p>
          <a:p>
            <a:r>
              <a:rPr lang="en-GB" sz="2200" dirty="0"/>
              <a:t>interests of the right holder.</a:t>
            </a:r>
          </a:p>
        </p:txBody>
      </p:sp>
    </p:spTree>
    <p:extLst>
      <p:ext uri="{BB962C8B-B14F-4D97-AF65-F5344CB8AC3E}">
        <p14:creationId xmlns:p14="http://schemas.microsoft.com/office/powerpoint/2010/main" val="922360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365033" y="228655"/>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Countries may also enact to allow translation</a:t>
            </a:r>
            <a:endParaRPr lang="en-US" b="1" dirty="0">
              <a:solidFill>
                <a:prstClr val="black"/>
              </a:solidFill>
              <a:latin typeface="+mj-lt"/>
              <a:ea typeface="ＭＳ Ｐゴシック" charset="0"/>
            </a:endParaRPr>
          </a:p>
        </p:txBody>
      </p:sp>
      <p:sp>
        <p:nvSpPr>
          <p:cNvPr id="4" name="TextBox 3"/>
          <p:cNvSpPr txBox="1"/>
          <p:nvPr/>
        </p:nvSpPr>
        <p:spPr>
          <a:xfrm>
            <a:off x="539173" y="1712057"/>
            <a:ext cx="8245231"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t>“The Agreed Statement to the Marrakesh Treaty Article 4 (3) clarifies that the enactment of E&amp;L (exceptions and limitations) pursuant to this provision “neither reduces nor extends the scope of applicability” of E&amp;Ls states may enact to the exclusive right of translation pursuant to the Berne Convention. In other words, the MT affirms both the scope of the translation right recognized in the Berne Convention as well as the preexisting exceptions to that right. States may therefore adopt an exception or limitation that enables beneficiaries and authorized entities to translate a work from one language to another to facilitate access to print-disabled individuals, provided that they do so consistently with the Berne Convention”</a:t>
            </a:r>
            <a:endParaRPr lang="en-GB" sz="2400" dirty="0"/>
          </a:p>
        </p:txBody>
      </p:sp>
      <p:sp>
        <p:nvSpPr>
          <p:cNvPr id="2" name="TextBox 1"/>
          <p:cNvSpPr txBox="1"/>
          <p:nvPr/>
        </p:nvSpPr>
        <p:spPr>
          <a:xfrm>
            <a:off x="450273" y="6519446"/>
            <a:ext cx="7919027" cy="338554"/>
          </a:xfrm>
          <a:prstGeom prst="rect">
            <a:avLst/>
          </a:prstGeom>
          <a:noFill/>
        </p:spPr>
        <p:txBody>
          <a:bodyPr wrap="square" rtlCol="0">
            <a:spAutoFit/>
          </a:bodyPr>
          <a:lstStyle/>
          <a:p>
            <a:r>
              <a:rPr lang="en-GB" sz="1600" dirty="0"/>
              <a:t>Source: The World Blind Union Guide to the Marrakesh Treaty, Oxford University Press, 2017</a:t>
            </a:r>
          </a:p>
        </p:txBody>
      </p:sp>
    </p:spTree>
    <p:extLst>
      <p:ext uri="{BB962C8B-B14F-4D97-AF65-F5344CB8AC3E}">
        <p14:creationId xmlns:p14="http://schemas.microsoft.com/office/powerpoint/2010/main" val="126372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41569" y="221886"/>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Cambodia and international intellectual property agreements</a:t>
            </a:r>
            <a:endParaRPr lang="en-US" b="1" dirty="0">
              <a:solidFill>
                <a:prstClr val="black"/>
              </a:solidFill>
              <a:latin typeface="+mj-lt"/>
              <a:ea typeface="ＭＳ Ｐゴシック" charset="0"/>
            </a:endParaRPr>
          </a:p>
        </p:txBody>
      </p:sp>
      <p:sp>
        <p:nvSpPr>
          <p:cNvPr id="4" name="TextBox 3"/>
          <p:cNvSpPr txBox="1"/>
          <p:nvPr/>
        </p:nvSpPr>
        <p:spPr>
          <a:xfrm>
            <a:off x="432865" y="1517202"/>
            <a:ext cx="8245231" cy="1785104"/>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200" dirty="0"/>
              <a:t>Cambodia is not a party to the WIPO Copyright Treaty and therefore does not currently have any obligations under this treaty, including the provision of legal protection and remedies against the circumvention of technological measures used to protect rights under the WCT or Bern Convention. Cambodia is also not a party to the Bern Convention. </a:t>
            </a:r>
          </a:p>
        </p:txBody>
      </p:sp>
      <p:sp>
        <p:nvSpPr>
          <p:cNvPr id="5" name="TextBox 4"/>
          <p:cNvSpPr txBox="1"/>
          <p:nvPr/>
        </p:nvSpPr>
        <p:spPr>
          <a:xfrm>
            <a:off x="432864" y="3504788"/>
            <a:ext cx="8245231" cy="1107996"/>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200" dirty="0"/>
              <a:t>Cambodia is a member of WTO and TRIPS. However, because of its status as a least developed country, it is afforded an extension of waiver with respect to most articles of the TRIPS agreement until 2021. </a:t>
            </a:r>
          </a:p>
        </p:txBody>
      </p:sp>
      <p:sp>
        <p:nvSpPr>
          <p:cNvPr id="2" name="Slide Number Placeholder 1"/>
          <p:cNvSpPr>
            <a:spLocks noGrp="1"/>
          </p:cNvSpPr>
          <p:nvPr>
            <p:ph type="sldNum" sz="quarter" idx="4"/>
          </p:nvPr>
        </p:nvSpPr>
        <p:spPr>
          <a:xfrm>
            <a:off x="-625231" y="6492875"/>
            <a:ext cx="2133600" cy="365125"/>
          </a:xfrm>
        </p:spPr>
        <p:txBody>
          <a:bodyPr/>
          <a:lstStyle/>
          <a:p>
            <a:r>
              <a:rPr lang="en-GB" dirty="0"/>
              <a:t>Slide </a:t>
            </a:r>
            <a:fld id="{26BD4091-E317-464C-BC96-8C9D873A731D}" type="slidenum">
              <a:rPr lang="en-GB" smtClean="0"/>
              <a:pPr/>
              <a:t>33</a:t>
            </a:fld>
            <a:endParaRPr lang="en-GB" dirty="0"/>
          </a:p>
        </p:txBody>
      </p:sp>
      <p:sp>
        <p:nvSpPr>
          <p:cNvPr id="7" name="TextBox 6"/>
          <p:cNvSpPr txBox="1"/>
          <p:nvPr/>
        </p:nvSpPr>
        <p:spPr>
          <a:xfrm>
            <a:off x="450273" y="4815266"/>
            <a:ext cx="8245231" cy="144655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200" dirty="0"/>
              <a:t>While this extension may be further extended at some future date, eventual.ly Cambodia will be required to </a:t>
            </a:r>
            <a:r>
              <a:rPr lang="en-GB" sz="2200" dirty="0" err="1"/>
              <a:t>en</a:t>
            </a:r>
            <a:r>
              <a:rPr lang="en-GB" sz="2200" dirty="0"/>
              <a:t> sure that its laws are TRIPS compliant. Significantly, Cambodia’s current copyright law is designed to comply with the TRIPS Agreement</a:t>
            </a:r>
          </a:p>
        </p:txBody>
      </p:sp>
      <p:sp>
        <p:nvSpPr>
          <p:cNvPr id="8" name="TextBox 7"/>
          <p:cNvSpPr txBox="1"/>
          <p:nvPr/>
        </p:nvSpPr>
        <p:spPr>
          <a:xfrm>
            <a:off x="5334000" y="6519446"/>
            <a:ext cx="3035300" cy="338554"/>
          </a:xfrm>
          <a:prstGeom prst="rect">
            <a:avLst/>
          </a:prstGeom>
          <a:noFill/>
        </p:spPr>
        <p:txBody>
          <a:bodyPr wrap="square" rtlCol="0">
            <a:spAutoFit/>
          </a:bodyPr>
          <a:lstStyle/>
          <a:p>
            <a:r>
              <a:rPr lang="en-GB" sz="1600" dirty="0"/>
              <a:t>Source: Our Right to Knowledge</a:t>
            </a:r>
          </a:p>
        </p:txBody>
      </p:sp>
    </p:spTree>
    <p:extLst>
      <p:ext uri="{BB962C8B-B14F-4D97-AF65-F5344CB8AC3E}">
        <p14:creationId xmlns:p14="http://schemas.microsoft.com/office/powerpoint/2010/main" val="3504468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505654"/>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TRIPS agreement</a:t>
            </a:r>
            <a:endParaRPr lang="en-US" b="1" dirty="0">
              <a:solidFill>
                <a:prstClr val="black"/>
              </a:solidFill>
              <a:latin typeface="+mj-lt"/>
              <a:ea typeface="ＭＳ Ｐゴシック" charset="0"/>
            </a:endParaRPr>
          </a:p>
        </p:txBody>
      </p:sp>
      <p:sp>
        <p:nvSpPr>
          <p:cNvPr id="4" name="TextBox 3"/>
          <p:cNvSpPr txBox="1"/>
          <p:nvPr/>
        </p:nvSpPr>
        <p:spPr>
          <a:xfrm>
            <a:off x="450273" y="1575727"/>
            <a:ext cx="8245231" cy="2462213"/>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200" dirty="0"/>
              <a:t>Article 8: Principles</a:t>
            </a:r>
          </a:p>
          <a:p>
            <a:r>
              <a:rPr lang="en-GB" sz="2200" dirty="0"/>
              <a:t> </a:t>
            </a:r>
          </a:p>
          <a:p>
            <a:r>
              <a:rPr lang="en-GB" sz="2200" dirty="0"/>
              <a:t>Members may, in formulating or amending their laws and regulations, adopt measures necessary to protect public health and nutrition, and </a:t>
            </a:r>
            <a:r>
              <a:rPr lang="en-GB" sz="2200" b="1" dirty="0">
                <a:solidFill>
                  <a:srgbClr val="FFFF00"/>
                </a:solidFill>
              </a:rPr>
              <a:t>to promote the public interest in sectors of vital importance to their socio-economic and technological development</a:t>
            </a:r>
            <a:r>
              <a:rPr lang="en-GB" sz="2200" dirty="0"/>
              <a:t>, provided that such measures are consistent with the provisions of this Agreement.</a:t>
            </a:r>
          </a:p>
        </p:txBody>
      </p:sp>
      <p:sp>
        <p:nvSpPr>
          <p:cNvPr id="5" name="TextBox 4"/>
          <p:cNvSpPr txBox="1"/>
          <p:nvPr/>
        </p:nvSpPr>
        <p:spPr>
          <a:xfrm>
            <a:off x="441569" y="4268957"/>
            <a:ext cx="8245231" cy="2123658"/>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200" dirty="0"/>
              <a:t>Article 13: Limitations and Exceptions</a:t>
            </a:r>
          </a:p>
          <a:p>
            <a:endParaRPr lang="en-GB" sz="2200" dirty="0"/>
          </a:p>
          <a:p>
            <a:r>
              <a:rPr lang="en-GB" sz="2200" dirty="0"/>
              <a:t>Members shall confine limitations or exceptions to exclusive rights to certain special cases which do not conflict with a normal exploitation of the work and do not unreasonably prejudice the legitimate</a:t>
            </a:r>
          </a:p>
          <a:p>
            <a:r>
              <a:rPr lang="en-GB" sz="2200" dirty="0"/>
              <a:t>interests of the right holder.</a:t>
            </a:r>
          </a:p>
        </p:txBody>
      </p:sp>
      <p:sp>
        <p:nvSpPr>
          <p:cNvPr id="2" name="Slide Number Placeholder 1"/>
          <p:cNvSpPr>
            <a:spLocks noGrp="1"/>
          </p:cNvSpPr>
          <p:nvPr>
            <p:ph type="sldNum" sz="quarter" idx="4"/>
          </p:nvPr>
        </p:nvSpPr>
        <p:spPr>
          <a:xfrm>
            <a:off x="-625231" y="6492875"/>
            <a:ext cx="2133600" cy="365125"/>
          </a:xfrm>
        </p:spPr>
        <p:txBody>
          <a:bodyPr/>
          <a:lstStyle/>
          <a:p>
            <a:r>
              <a:rPr lang="en-GB" dirty="0"/>
              <a:t>Slide </a:t>
            </a:r>
            <a:fld id="{26BD4091-E317-464C-BC96-8C9D873A731D}" type="slidenum">
              <a:rPr lang="en-GB" smtClean="0"/>
              <a:pPr/>
              <a:t>34</a:t>
            </a:fld>
            <a:endParaRPr lang="en-GB" dirty="0"/>
          </a:p>
        </p:txBody>
      </p:sp>
    </p:spTree>
    <p:extLst>
      <p:ext uri="{BB962C8B-B14F-4D97-AF65-F5344CB8AC3E}">
        <p14:creationId xmlns:p14="http://schemas.microsoft.com/office/powerpoint/2010/main" val="396705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2" y="236661"/>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The right to knowledge is restricted by lack of books in accessible formats </a:t>
            </a:r>
            <a:endParaRPr lang="en-US" b="1" dirty="0">
              <a:solidFill>
                <a:prstClr val="black"/>
              </a:solidFill>
              <a:latin typeface="+mj-lt"/>
              <a:ea typeface="ＭＳ Ｐゴシック" charset="0"/>
            </a:endParaRPr>
          </a:p>
        </p:txBody>
      </p:sp>
      <p:sp>
        <p:nvSpPr>
          <p:cNvPr id="7" name="Rectangle 6"/>
          <p:cNvSpPr/>
          <p:nvPr/>
        </p:nvSpPr>
        <p:spPr>
          <a:xfrm>
            <a:off x="1754450" y="6504645"/>
            <a:ext cx="7105760" cy="400110"/>
          </a:xfrm>
          <a:prstGeom prst="rect">
            <a:avLst/>
          </a:prstGeom>
        </p:spPr>
        <p:txBody>
          <a:bodyPr wrap="square">
            <a:spAutoFit/>
          </a:bodyPr>
          <a:lstStyle/>
          <a:p>
            <a:r>
              <a:rPr lang="en-GB" sz="1000" dirty="0"/>
              <a:t>Sources: The World Blind Union (2013) and WHO (2014)  </a:t>
            </a:r>
            <a:r>
              <a:rPr lang="en-GB" sz="1000" dirty="0">
                <a:hlinkClick r:id="rId4"/>
              </a:rPr>
              <a:t>http://www.who.int/mediacentre/factsheets/fs282/en/</a:t>
            </a:r>
            <a:endParaRPr lang="en-GB" sz="1000" dirty="0"/>
          </a:p>
          <a:p>
            <a:r>
              <a:rPr lang="en-GB" sz="1000" dirty="0"/>
              <a:t>                 Bourne, R.R.A et al (2017) </a:t>
            </a:r>
            <a:r>
              <a:rPr lang="en-GB" sz="1000" dirty="0">
                <a:hlinkClick r:id="rId5"/>
              </a:rPr>
              <a:t>http://www.thelancet.com/journals/langlo/article/PIIS2214-109X(17)30293-0/fulltext?elsca1=tlpr</a:t>
            </a:r>
            <a:r>
              <a:rPr lang="en-GB" sz="1000" dirty="0"/>
              <a:t> </a:t>
            </a:r>
          </a:p>
        </p:txBody>
      </p:sp>
      <p:graphicFrame>
        <p:nvGraphicFramePr>
          <p:cNvPr id="14" name="Chart 13"/>
          <p:cNvGraphicFramePr/>
          <p:nvPr>
            <p:extLst>
              <p:ext uri="{D42A27DB-BD31-4B8C-83A1-F6EECF244321}">
                <p14:modId xmlns:p14="http://schemas.microsoft.com/office/powerpoint/2010/main" val="1423632562"/>
              </p:ext>
            </p:extLst>
          </p:nvPr>
        </p:nvGraphicFramePr>
        <p:xfrm>
          <a:off x="750721" y="1881547"/>
          <a:ext cx="4246685" cy="28311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p:nvPr>
            <p:extLst>
              <p:ext uri="{D42A27DB-BD31-4B8C-83A1-F6EECF244321}">
                <p14:modId xmlns:p14="http://schemas.microsoft.com/office/powerpoint/2010/main" val="4047400527"/>
              </p:ext>
            </p:extLst>
          </p:nvPr>
        </p:nvGraphicFramePr>
        <p:xfrm>
          <a:off x="3973913" y="1874708"/>
          <a:ext cx="4097105" cy="2844800"/>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p:cNvSpPr txBox="1"/>
          <p:nvPr/>
        </p:nvSpPr>
        <p:spPr>
          <a:xfrm>
            <a:off x="4324043" y="1815040"/>
            <a:ext cx="1633415" cy="646331"/>
          </a:xfrm>
          <a:prstGeom prst="rect">
            <a:avLst/>
          </a:prstGeom>
          <a:noFill/>
        </p:spPr>
        <p:txBody>
          <a:bodyPr wrap="square" rtlCol="0">
            <a:spAutoFit/>
          </a:bodyPr>
          <a:lstStyle/>
          <a:p>
            <a:r>
              <a:rPr lang="en-GB" b="1" dirty="0"/>
              <a:t>Developing countries</a:t>
            </a:r>
          </a:p>
        </p:txBody>
      </p:sp>
      <p:sp>
        <p:nvSpPr>
          <p:cNvPr id="24" name="TextBox 23"/>
          <p:cNvSpPr txBox="1"/>
          <p:nvPr/>
        </p:nvSpPr>
        <p:spPr>
          <a:xfrm>
            <a:off x="652586" y="1881547"/>
            <a:ext cx="1633415" cy="646331"/>
          </a:xfrm>
          <a:prstGeom prst="rect">
            <a:avLst/>
          </a:prstGeom>
          <a:noFill/>
        </p:spPr>
        <p:txBody>
          <a:bodyPr wrap="square" rtlCol="0">
            <a:spAutoFit/>
          </a:bodyPr>
          <a:lstStyle/>
          <a:p>
            <a:pPr algn="ctr"/>
            <a:r>
              <a:rPr lang="en-GB" dirty="0"/>
              <a:t>Developed countries</a:t>
            </a:r>
          </a:p>
        </p:txBody>
      </p:sp>
      <p:sp>
        <p:nvSpPr>
          <p:cNvPr id="25" name="TextBox 24"/>
          <p:cNvSpPr txBox="1"/>
          <p:nvPr/>
        </p:nvSpPr>
        <p:spPr>
          <a:xfrm>
            <a:off x="3187936" y="2257496"/>
            <a:ext cx="6109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10%</a:t>
            </a:r>
          </a:p>
        </p:txBody>
      </p:sp>
      <p:sp>
        <p:nvSpPr>
          <p:cNvPr id="26" name="TextBox 25"/>
          <p:cNvSpPr txBox="1"/>
          <p:nvPr/>
        </p:nvSpPr>
        <p:spPr>
          <a:xfrm>
            <a:off x="6261462" y="2233671"/>
            <a:ext cx="145005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b="1" dirty="0"/>
              <a:t>Less than 1%</a:t>
            </a:r>
          </a:p>
        </p:txBody>
      </p:sp>
      <p:sp>
        <p:nvSpPr>
          <p:cNvPr id="15" name="TextBox 14"/>
          <p:cNvSpPr txBox="1"/>
          <p:nvPr/>
        </p:nvSpPr>
        <p:spPr>
          <a:xfrm>
            <a:off x="540327" y="5945264"/>
            <a:ext cx="8038407" cy="461665"/>
          </a:xfrm>
          <a:prstGeom prst="rect">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dirty="0"/>
              <a:t>Many more people with other </a:t>
            </a:r>
            <a:r>
              <a:rPr lang="en-GB" sz="2400" b="1" dirty="0">
                <a:solidFill>
                  <a:srgbClr val="FFFF00"/>
                </a:solidFill>
              </a:rPr>
              <a:t>print disabilities </a:t>
            </a:r>
            <a:endParaRPr lang="en-GB" b="1" dirty="0">
              <a:solidFill>
                <a:srgbClr val="FFFF00"/>
              </a:solidFill>
            </a:endParaRPr>
          </a:p>
        </p:txBody>
      </p:sp>
      <p:sp>
        <p:nvSpPr>
          <p:cNvPr id="16" name="TextBox 15"/>
          <p:cNvSpPr txBox="1"/>
          <p:nvPr/>
        </p:nvSpPr>
        <p:spPr>
          <a:xfrm>
            <a:off x="2538472" y="3700629"/>
            <a:ext cx="3744795"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3200" b="1" dirty="0"/>
              <a:t>‘Book famine’</a:t>
            </a:r>
          </a:p>
        </p:txBody>
      </p:sp>
      <p:grpSp>
        <p:nvGrpSpPr>
          <p:cNvPr id="4" name="Group 3"/>
          <p:cNvGrpSpPr/>
          <p:nvPr/>
        </p:nvGrpSpPr>
        <p:grpSpPr>
          <a:xfrm>
            <a:off x="450272" y="4669124"/>
            <a:ext cx="8236527" cy="1145901"/>
            <a:chOff x="450272" y="4669124"/>
            <a:chExt cx="8236527" cy="1145901"/>
          </a:xfrm>
        </p:grpSpPr>
        <p:sp>
          <p:nvSpPr>
            <p:cNvPr id="28" name="TextBox 27"/>
            <p:cNvSpPr txBox="1"/>
            <p:nvPr/>
          </p:nvSpPr>
          <p:spPr>
            <a:xfrm>
              <a:off x="450272" y="4669124"/>
              <a:ext cx="8236527" cy="646331"/>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dirty="0"/>
                <a:t>285 million visually-impaired including 39 million blind people in the world</a:t>
              </a:r>
            </a:p>
            <a:p>
              <a:pPr algn="ctr"/>
              <a:r>
                <a:rPr lang="en-GB" dirty="0"/>
                <a:t>90% in developing countries</a:t>
              </a:r>
            </a:p>
          </p:txBody>
        </p:sp>
        <p:sp>
          <p:nvSpPr>
            <p:cNvPr id="17" name="TextBox 16"/>
            <p:cNvSpPr txBox="1"/>
            <p:nvPr/>
          </p:nvSpPr>
          <p:spPr>
            <a:xfrm>
              <a:off x="2730730" y="5445693"/>
              <a:ext cx="3657600" cy="369332"/>
            </a:xfrm>
            <a:prstGeom prst="rect">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dirty="0"/>
                <a:t>21.4 million blind people in Asia</a:t>
              </a:r>
            </a:p>
          </p:txBody>
        </p:sp>
      </p:grpSp>
      <p:sp>
        <p:nvSpPr>
          <p:cNvPr id="2" name="Slide Number Placeholder 1"/>
          <p:cNvSpPr>
            <a:spLocks noGrp="1"/>
          </p:cNvSpPr>
          <p:nvPr>
            <p:ph type="sldNum" sz="quarter" idx="4"/>
          </p:nvPr>
        </p:nvSpPr>
        <p:spPr>
          <a:xfrm>
            <a:off x="-664307" y="6522137"/>
            <a:ext cx="2133600" cy="365125"/>
          </a:xfrm>
        </p:spPr>
        <p:txBody>
          <a:bodyPr/>
          <a:lstStyle/>
          <a:p>
            <a:r>
              <a:rPr lang="en-GB" dirty="0"/>
              <a:t>Slide </a:t>
            </a:r>
            <a:fld id="{26BD4091-E317-464C-BC96-8C9D873A731D}" type="slidenum">
              <a:rPr lang="en-GB" smtClean="0"/>
              <a:pPr/>
              <a:t>4</a:t>
            </a:fld>
            <a:endParaRPr lang="en-GB" dirty="0"/>
          </a:p>
        </p:txBody>
      </p:sp>
      <p:sp>
        <p:nvSpPr>
          <p:cNvPr id="18" name="TextBox 17"/>
          <p:cNvSpPr txBox="1"/>
          <p:nvPr/>
        </p:nvSpPr>
        <p:spPr>
          <a:xfrm>
            <a:off x="1821717" y="1397007"/>
            <a:ext cx="5312507" cy="36933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b="1" dirty="0">
                <a:solidFill>
                  <a:schemeClr val="tx1"/>
                </a:solidFill>
              </a:rPr>
              <a:t>Availability of published books in accessible formats</a:t>
            </a:r>
          </a:p>
        </p:txBody>
      </p:sp>
    </p:spTree>
    <p:extLst>
      <p:ext uri="{BB962C8B-B14F-4D97-AF65-F5344CB8AC3E}">
        <p14:creationId xmlns:p14="http://schemas.microsoft.com/office/powerpoint/2010/main" val="28186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228395"/>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Lack of access to knowledge can cause serious development challenges </a:t>
            </a:r>
            <a:endParaRPr lang="en-US" b="1" dirty="0">
              <a:solidFill>
                <a:prstClr val="black"/>
              </a:solidFill>
              <a:latin typeface="+mj-lt"/>
              <a:ea typeface="ＭＳ Ｐゴシック" charset="0"/>
            </a:endParaRPr>
          </a:p>
        </p:txBody>
      </p:sp>
      <p:sp>
        <p:nvSpPr>
          <p:cNvPr id="9" name="TextBox 8"/>
          <p:cNvSpPr txBox="1"/>
          <p:nvPr/>
        </p:nvSpPr>
        <p:spPr>
          <a:xfrm>
            <a:off x="1790701" y="1474447"/>
            <a:ext cx="5791200" cy="58477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Low educational attainment</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172" y="2858505"/>
            <a:ext cx="2829260" cy="2121945"/>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110993" y="6597943"/>
            <a:ext cx="3804237" cy="276999"/>
          </a:xfrm>
          <a:prstGeom prst="rect">
            <a:avLst/>
          </a:prstGeom>
          <a:noFill/>
        </p:spPr>
        <p:txBody>
          <a:bodyPr wrap="square" rtlCol="0">
            <a:spAutoFit/>
          </a:bodyPr>
          <a:lstStyle/>
          <a:p>
            <a:r>
              <a:rPr lang="en-US" sz="1200" dirty="0"/>
              <a:t>Photos: UNESCO http://</a:t>
            </a:r>
            <a:r>
              <a:rPr lang="en-US" sz="1200" dirty="0" err="1"/>
              <a:t>en.unesco.org</a:t>
            </a:r>
            <a:r>
              <a:rPr lang="en-US" sz="1200" dirty="0"/>
              <a:t>/themes/literacy-all</a:t>
            </a:r>
          </a:p>
        </p:txBody>
      </p:sp>
      <p:sp>
        <p:nvSpPr>
          <p:cNvPr id="12" name="TextBox 11"/>
          <p:cNvSpPr txBox="1"/>
          <p:nvPr/>
        </p:nvSpPr>
        <p:spPr>
          <a:xfrm>
            <a:off x="6605933" y="5894492"/>
            <a:ext cx="2394530" cy="584775"/>
          </a:xfrm>
          <a:prstGeom prst="rect">
            <a:avLst/>
          </a:prstGeom>
          <a:solidFill>
            <a:schemeClr val="accent2"/>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Poverty</a:t>
            </a:r>
          </a:p>
        </p:txBody>
      </p:sp>
      <p:sp>
        <p:nvSpPr>
          <p:cNvPr id="13" name="TextBox 12"/>
          <p:cNvSpPr txBox="1"/>
          <p:nvPr/>
        </p:nvSpPr>
        <p:spPr>
          <a:xfrm>
            <a:off x="2753850" y="5894492"/>
            <a:ext cx="3744795" cy="584775"/>
          </a:xfrm>
          <a:prstGeom prst="rect">
            <a:avLst/>
          </a:prstGeom>
          <a:solidFill>
            <a:schemeClr val="accent4">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Unemployment</a:t>
            </a:r>
          </a:p>
        </p:txBody>
      </p:sp>
      <p:sp>
        <p:nvSpPr>
          <p:cNvPr id="14" name="TextBox 13"/>
          <p:cNvSpPr txBox="1"/>
          <p:nvPr/>
        </p:nvSpPr>
        <p:spPr>
          <a:xfrm>
            <a:off x="190422" y="5894492"/>
            <a:ext cx="2456140" cy="584775"/>
          </a:xfrm>
          <a:prstGeom prst="rect">
            <a:avLst/>
          </a:prstGeom>
          <a:solidFill>
            <a:schemeClr val="bg2">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sz="3200" b="1" dirty="0"/>
              <a:t>Exclusion</a:t>
            </a:r>
          </a:p>
        </p:txBody>
      </p:sp>
      <p:grpSp>
        <p:nvGrpSpPr>
          <p:cNvPr id="17" name="Group 16"/>
          <p:cNvGrpSpPr/>
          <p:nvPr/>
        </p:nvGrpSpPr>
        <p:grpSpPr>
          <a:xfrm>
            <a:off x="3590277" y="2197294"/>
            <a:ext cx="4871280" cy="3529201"/>
            <a:chOff x="4383252" y="2242632"/>
            <a:chExt cx="4060719" cy="2754732"/>
          </a:xfrm>
          <a:effectLst>
            <a:outerShdw blurRad="50800" dist="38100" dir="2700000" algn="tl" rotWithShape="0">
              <a:prstClr val="black">
                <a:alpha val="40000"/>
              </a:prstClr>
            </a:outerShdw>
          </a:effectLst>
        </p:grpSpPr>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3252" y="2242632"/>
              <a:ext cx="4060719" cy="2754732"/>
            </a:xfrm>
            <a:prstGeom prst="rect">
              <a:avLst/>
            </a:prstGeom>
          </p:spPr>
        </p:pic>
        <p:sp>
          <p:nvSpPr>
            <p:cNvPr id="16" name="TextBox 15"/>
            <p:cNvSpPr txBox="1"/>
            <p:nvPr/>
          </p:nvSpPr>
          <p:spPr>
            <a:xfrm>
              <a:off x="4588625" y="4506177"/>
              <a:ext cx="3624350" cy="3385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dirty="0">
                  <a:solidFill>
                    <a:srgbClr val="FFFF00"/>
                  </a:solidFill>
                </a:rPr>
                <a:t>Disadvantaged, left behind, marginalized</a:t>
              </a:r>
            </a:p>
          </p:txBody>
        </p:sp>
        <p:sp>
          <p:nvSpPr>
            <p:cNvPr id="15" name="TextBox 14"/>
            <p:cNvSpPr txBox="1"/>
            <p:nvPr/>
          </p:nvSpPr>
          <p:spPr>
            <a:xfrm>
              <a:off x="4779705" y="3760749"/>
              <a:ext cx="1116703"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b="1" dirty="0">
                  <a:solidFill>
                    <a:srgbClr val="FFFF00"/>
                  </a:solidFill>
                </a:rPr>
                <a:t>No accessible textbooks</a:t>
              </a:r>
            </a:p>
          </p:txBody>
        </p:sp>
        <p:sp>
          <p:nvSpPr>
            <p:cNvPr id="19" name="TextBox 18"/>
            <p:cNvSpPr txBox="1"/>
            <p:nvPr/>
          </p:nvSpPr>
          <p:spPr>
            <a:xfrm>
              <a:off x="5896408" y="2628679"/>
              <a:ext cx="1116703" cy="4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a:solidFill>
                    <a:schemeClr val="accent6">
                      <a:lumMod val="75000"/>
                    </a:schemeClr>
                  </a:solidFill>
                </a:rPr>
                <a:t>Student with low vision</a:t>
              </a:r>
            </a:p>
          </p:txBody>
        </p:sp>
      </p:grpSp>
      <p:sp>
        <p:nvSpPr>
          <p:cNvPr id="2" name="Slide Number Placeholder 1"/>
          <p:cNvSpPr>
            <a:spLocks noGrp="1"/>
          </p:cNvSpPr>
          <p:nvPr>
            <p:ph type="sldNum" sz="quarter" idx="4"/>
          </p:nvPr>
        </p:nvSpPr>
        <p:spPr>
          <a:xfrm>
            <a:off x="-715108" y="6492875"/>
            <a:ext cx="2133600" cy="365125"/>
          </a:xfrm>
        </p:spPr>
        <p:txBody>
          <a:bodyPr/>
          <a:lstStyle/>
          <a:p>
            <a:r>
              <a:rPr lang="en-GB" dirty="0"/>
              <a:t>Slide </a:t>
            </a:r>
            <a:fld id="{26BD4091-E317-464C-BC96-8C9D873A731D}" type="slidenum">
              <a:rPr lang="en-GB" smtClean="0"/>
              <a:pPr/>
              <a:t>5</a:t>
            </a:fld>
            <a:endParaRPr lang="en-GB" dirty="0"/>
          </a:p>
        </p:txBody>
      </p:sp>
      <p:sp>
        <p:nvSpPr>
          <p:cNvPr id="4" name="Rectangle 3"/>
          <p:cNvSpPr/>
          <p:nvPr/>
        </p:nvSpPr>
        <p:spPr>
          <a:xfrm>
            <a:off x="1864131" y="4525589"/>
            <a:ext cx="1424301" cy="307777"/>
          </a:xfrm>
          <a:prstGeom prst="rect">
            <a:avLst/>
          </a:prstGeom>
        </p:spPr>
        <p:txBody>
          <a:bodyPr wrap="none">
            <a:spAutoFit/>
          </a:bodyPr>
          <a:lstStyle/>
          <a:p>
            <a:pPr algn="ctr"/>
            <a:r>
              <a:rPr lang="en-US" sz="1400" b="1" dirty="0">
                <a:solidFill>
                  <a:schemeClr val="accent6">
                    <a:lumMod val="75000"/>
                  </a:schemeClr>
                </a:solidFill>
              </a:rPr>
              <a:t>Sighted students</a:t>
            </a:r>
          </a:p>
        </p:txBody>
      </p:sp>
      <p:sp>
        <p:nvSpPr>
          <p:cNvPr id="18" name="TextBox 17"/>
          <p:cNvSpPr txBox="1"/>
          <p:nvPr/>
        </p:nvSpPr>
        <p:spPr>
          <a:xfrm>
            <a:off x="628120" y="3004415"/>
            <a:ext cx="7714250" cy="10772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3200" b="1" dirty="0"/>
              <a:t>Closes the door for realizing human rights and development potentials</a:t>
            </a:r>
          </a:p>
        </p:txBody>
      </p:sp>
    </p:spTree>
    <p:extLst>
      <p:ext uri="{BB962C8B-B14F-4D97-AF65-F5344CB8AC3E}">
        <p14:creationId xmlns:p14="http://schemas.microsoft.com/office/powerpoint/2010/main" val="113535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2" y="236661"/>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Legal barriers stand in the way of making accessible formats available (1/2)</a:t>
            </a:r>
            <a:endParaRPr lang="en-US" b="1" dirty="0">
              <a:solidFill>
                <a:prstClr val="black"/>
              </a:solidFill>
              <a:latin typeface="+mj-lt"/>
              <a:ea typeface="ＭＳ Ｐゴシック" charset="0"/>
            </a:endParaRPr>
          </a:p>
        </p:txBody>
      </p:sp>
      <p:sp>
        <p:nvSpPr>
          <p:cNvPr id="4" name="TextBox 3"/>
          <p:cNvSpPr txBox="1"/>
          <p:nvPr/>
        </p:nvSpPr>
        <p:spPr>
          <a:xfrm>
            <a:off x="958884" y="1567425"/>
            <a:ext cx="7237046" cy="369332"/>
          </a:xfrm>
          <a:prstGeom prst="rect">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b="1" dirty="0"/>
              <a:t>Legal barriers to sharing of accessible format copies within a country</a:t>
            </a:r>
          </a:p>
        </p:txBody>
      </p:sp>
      <p:grpSp>
        <p:nvGrpSpPr>
          <p:cNvPr id="11" name="Group 10"/>
          <p:cNvGrpSpPr/>
          <p:nvPr/>
        </p:nvGrpSpPr>
        <p:grpSpPr>
          <a:xfrm>
            <a:off x="910722" y="2149472"/>
            <a:ext cx="2080260" cy="4128827"/>
            <a:chOff x="1148106" y="2149472"/>
            <a:chExt cx="2080260" cy="4128827"/>
          </a:xfrm>
        </p:grpSpPr>
        <p:pic>
          <p:nvPicPr>
            <p:cNvPr id="5" name="Picture 4"/>
            <p:cNvPicPr/>
            <p:nvPr/>
          </p:nvPicPr>
          <p:blipFill>
            <a:blip r:embed="rId4" cstate="screen">
              <a:extLst>
                <a:ext uri="{28A0092B-C50C-407E-A947-70E740481C1C}">
                  <a14:useLocalDpi xmlns:a14="http://schemas.microsoft.com/office/drawing/2010/main"/>
                </a:ext>
              </a:extLst>
            </a:blip>
            <a:stretch>
              <a:fillRect/>
            </a:stretch>
          </p:blipFill>
          <p:spPr>
            <a:xfrm>
              <a:off x="1152176" y="2149472"/>
              <a:ext cx="1939290" cy="1682115"/>
            </a:xfrm>
            <a:prstGeom prst="rect">
              <a:avLst/>
            </a:prstGeom>
          </p:spPr>
        </p:pic>
        <p:grpSp>
          <p:nvGrpSpPr>
            <p:cNvPr id="10" name="Group 9"/>
            <p:cNvGrpSpPr/>
            <p:nvPr/>
          </p:nvGrpSpPr>
          <p:grpSpPr>
            <a:xfrm>
              <a:off x="1148106" y="4623489"/>
              <a:ext cx="2080260" cy="1654810"/>
              <a:chOff x="1148106" y="4623489"/>
              <a:chExt cx="2080260" cy="1654810"/>
            </a:xfrm>
          </p:grpSpPr>
          <p:pic>
            <p:nvPicPr>
              <p:cNvPr id="14" name="Picture 13"/>
              <p:cNvPicPr/>
              <p:nvPr/>
            </p:nvPicPr>
            <p:blipFill>
              <a:blip r:embed="rId5">
                <a:extLst>
                  <a:ext uri="{28A0092B-C50C-407E-A947-70E740481C1C}">
                    <a14:useLocalDpi xmlns:a14="http://schemas.microsoft.com/office/drawing/2010/main"/>
                  </a:ext>
                </a:extLst>
              </a:blip>
              <a:stretch>
                <a:fillRect/>
              </a:stretch>
            </p:blipFill>
            <p:spPr>
              <a:xfrm>
                <a:off x="1148106" y="4623489"/>
                <a:ext cx="2080260" cy="1654810"/>
              </a:xfrm>
              <a:prstGeom prst="rect">
                <a:avLst/>
              </a:prstGeom>
            </p:spPr>
          </p:pic>
          <p:pic>
            <p:nvPicPr>
              <p:cNvPr id="13" name="Picture 12"/>
              <p:cNvPicPr/>
              <p:nvPr/>
            </p:nvPicPr>
            <p:blipFill>
              <a:blip r:embed="rId6" cstate="screen">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1713314" y="4820804"/>
                <a:ext cx="949843" cy="1260179"/>
              </a:xfrm>
              <a:prstGeom prst="rect">
                <a:avLst/>
              </a:prstGeom>
            </p:spPr>
          </p:pic>
        </p:grpSp>
        <p:sp>
          <p:nvSpPr>
            <p:cNvPr id="2" name="Down Arrow 1"/>
            <p:cNvSpPr/>
            <p:nvPr/>
          </p:nvSpPr>
          <p:spPr>
            <a:xfrm>
              <a:off x="1900992" y="3922295"/>
              <a:ext cx="589547" cy="7011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7" name="Slide Number Placeholder 36"/>
          <p:cNvSpPr>
            <a:spLocks noGrp="1"/>
          </p:cNvSpPr>
          <p:nvPr>
            <p:ph type="sldNum" sz="quarter" idx="4"/>
          </p:nvPr>
        </p:nvSpPr>
        <p:spPr>
          <a:xfrm>
            <a:off x="-685181" y="6506698"/>
            <a:ext cx="2133600" cy="365125"/>
          </a:xfrm>
        </p:spPr>
        <p:txBody>
          <a:bodyPr/>
          <a:lstStyle/>
          <a:p>
            <a:r>
              <a:rPr lang="en-GB" dirty="0"/>
              <a:t>Slide </a:t>
            </a:r>
            <a:fld id="{26BD4091-E317-464C-BC96-8C9D873A731D}" type="slidenum">
              <a:rPr lang="en-GB" smtClean="0"/>
              <a:pPr/>
              <a:t>6</a:t>
            </a:fld>
            <a:endParaRPr lang="en-GB" dirty="0"/>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060" y="5683945"/>
            <a:ext cx="820486" cy="820486"/>
          </a:xfrm>
          <a:prstGeom prst="rect">
            <a:avLst/>
          </a:prstGeom>
        </p:spPr>
      </p:pic>
      <p:grpSp>
        <p:nvGrpSpPr>
          <p:cNvPr id="40" name="Group 39"/>
          <p:cNvGrpSpPr/>
          <p:nvPr/>
        </p:nvGrpSpPr>
        <p:grpSpPr>
          <a:xfrm>
            <a:off x="482092" y="5599638"/>
            <a:ext cx="1122289" cy="962690"/>
            <a:chOff x="6705720" y="5449262"/>
            <a:chExt cx="1122289" cy="962690"/>
          </a:xfrm>
        </p:grpSpPr>
        <p:pic>
          <p:nvPicPr>
            <p:cNvPr id="41" name="Picture 4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42" name="TextBox 41"/>
            <p:cNvSpPr txBox="1"/>
            <p:nvPr/>
          </p:nvSpPr>
          <p:spPr>
            <a:xfrm>
              <a:off x="7161567" y="5513894"/>
              <a:ext cx="666442" cy="769441"/>
            </a:xfrm>
            <a:prstGeom prst="rect">
              <a:avLst/>
            </a:prstGeom>
            <a:noFill/>
          </p:spPr>
          <p:txBody>
            <a:bodyPr wrap="square" rtlCol="0">
              <a:spAutoFit/>
            </a:bodyPr>
            <a:lstStyle/>
            <a:p>
              <a:r>
                <a:rPr lang="en-GB" sz="4400" b="1" dirty="0"/>
                <a:t>A</a:t>
              </a:r>
            </a:p>
          </p:txBody>
        </p:sp>
        <p:sp>
          <p:nvSpPr>
            <p:cNvPr id="43" name="TextBox 42"/>
            <p:cNvSpPr txBox="1"/>
            <p:nvPr/>
          </p:nvSpPr>
          <p:spPr>
            <a:xfrm>
              <a:off x="6766364" y="5699774"/>
              <a:ext cx="395203" cy="461665"/>
            </a:xfrm>
            <a:prstGeom prst="rect">
              <a:avLst/>
            </a:prstGeom>
            <a:noFill/>
          </p:spPr>
          <p:txBody>
            <a:bodyPr wrap="square" rtlCol="0">
              <a:spAutoFit/>
            </a:bodyPr>
            <a:lstStyle/>
            <a:p>
              <a:r>
                <a:rPr lang="en-GB" sz="2400" dirty="0"/>
                <a:t>A</a:t>
              </a:r>
            </a:p>
          </p:txBody>
        </p:sp>
      </p:grpSp>
      <p:sp>
        <p:nvSpPr>
          <p:cNvPr id="18" name="Multiply 17"/>
          <p:cNvSpPr/>
          <p:nvPr/>
        </p:nvSpPr>
        <p:spPr>
          <a:xfrm>
            <a:off x="615819" y="4133435"/>
            <a:ext cx="2634916" cy="2634916"/>
          </a:xfrm>
          <a:prstGeom prst="mathMultiply">
            <a:avLst/>
          </a:prstGeom>
          <a:solidFill>
            <a:schemeClr val="accent2">
              <a:alpha val="81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53" name="Group 52"/>
          <p:cNvGrpSpPr/>
          <p:nvPr/>
        </p:nvGrpSpPr>
        <p:grpSpPr>
          <a:xfrm>
            <a:off x="7441295" y="2394487"/>
            <a:ext cx="1302792" cy="1065582"/>
            <a:chOff x="7678679" y="2394487"/>
            <a:chExt cx="1302792" cy="1065582"/>
          </a:xfrm>
        </p:grpSpPr>
        <p:grpSp>
          <p:nvGrpSpPr>
            <p:cNvPr id="28" name="Group 27"/>
            <p:cNvGrpSpPr/>
            <p:nvPr/>
          </p:nvGrpSpPr>
          <p:grpSpPr>
            <a:xfrm>
              <a:off x="7814324" y="2394487"/>
              <a:ext cx="1071467" cy="852333"/>
              <a:chOff x="1148106" y="4623489"/>
              <a:chExt cx="2080260" cy="1654810"/>
            </a:xfrm>
          </p:grpSpPr>
          <p:pic>
            <p:nvPicPr>
              <p:cNvPr id="29" name="Picture 28"/>
              <p:cNvPicPr/>
              <p:nvPr/>
            </p:nvPicPr>
            <p:blipFill>
              <a:blip r:embed="rId9"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148106" y="4623489"/>
                <a:ext cx="2080260" cy="1654810"/>
              </a:xfrm>
              <a:prstGeom prst="rect">
                <a:avLst/>
              </a:prstGeom>
            </p:spPr>
          </p:pic>
          <p:pic>
            <p:nvPicPr>
              <p:cNvPr id="30" name="Picture 29"/>
              <p:cNvPicPr/>
              <p:nvPr/>
            </p:nvPicPr>
            <p:blipFill>
              <a:blip r:embed="rId10" cstate="screen">
                <a:clrChange>
                  <a:clrFrom>
                    <a:srgbClr val="FCFBF9"/>
                  </a:clrFrom>
                  <a:clrTo>
                    <a:srgbClr val="FCFBF9">
                      <a:alpha val="0"/>
                    </a:srgbClr>
                  </a:clrTo>
                </a:clrChange>
                <a:extLst>
                  <a:ext uri="{28A0092B-C50C-407E-A947-70E740481C1C}">
                    <a14:useLocalDpi xmlns:a14="http://schemas.microsoft.com/office/drawing/2010/main"/>
                  </a:ext>
                </a:extLst>
              </a:blip>
              <a:stretch>
                <a:fillRect/>
              </a:stretch>
            </p:blipFill>
            <p:spPr>
              <a:xfrm>
                <a:off x="1713314" y="4820804"/>
                <a:ext cx="949843" cy="1260179"/>
              </a:xfrm>
              <a:prstGeom prst="rect">
                <a:avLst/>
              </a:prstGeom>
            </p:spPr>
          </p:pic>
        </p:grpSp>
        <p:pic>
          <p:nvPicPr>
            <p:cNvPr id="44" name="Picture 43"/>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576737" y="2990529"/>
              <a:ext cx="404734" cy="404734"/>
            </a:xfrm>
            <a:prstGeom prst="rect">
              <a:avLst/>
            </a:prstGeom>
          </p:spPr>
        </p:pic>
        <p:grpSp>
          <p:nvGrpSpPr>
            <p:cNvPr id="49" name="Group 48"/>
            <p:cNvGrpSpPr/>
            <p:nvPr/>
          </p:nvGrpSpPr>
          <p:grpSpPr>
            <a:xfrm>
              <a:off x="7678679" y="2950796"/>
              <a:ext cx="513622" cy="509273"/>
              <a:chOff x="6690255" y="5449262"/>
              <a:chExt cx="1043253" cy="962690"/>
            </a:xfrm>
          </p:grpSpPr>
          <p:pic>
            <p:nvPicPr>
              <p:cNvPr id="50" name="Picture 49"/>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51" name="TextBox 50"/>
              <p:cNvSpPr txBox="1"/>
              <p:nvPr/>
            </p:nvSpPr>
            <p:spPr>
              <a:xfrm>
                <a:off x="7067067" y="5570823"/>
                <a:ext cx="666441" cy="756337"/>
              </a:xfrm>
              <a:prstGeom prst="rect">
                <a:avLst/>
              </a:prstGeom>
              <a:noFill/>
            </p:spPr>
            <p:txBody>
              <a:bodyPr wrap="square" rtlCol="0">
                <a:spAutoFit/>
              </a:bodyPr>
              <a:lstStyle/>
              <a:p>
                <a:r>
                  <a:rPr lang="en-GB" sz="2000" b="1" dirty="0">
                    <a:solidFill>
                      <a:srgbClr val="FF0000"/>
                    </a:solidFill>
                  </a:rPr>
                  <a:t>A</a:t>
                </a:r>
              </a:p>
            </p:txBody>
          </p:sp>
          <p:sp>
            <p:nvSpPr>
              <p:cNvPr id="52" name="TextBox 51"/>
              <p:cNvSpPr txBox="1"/>
              <p:nvPr/>
            </p:nvSpPr>
            <p:spPr>
              <a:xfrm>
                <a:off x="6690255" y="5676866"/>
                <a:ext cx="395202" cy="523617"/>
              </a:xfrm>
              <a:prstGeom prst="rect">
                <a:avLst/>
              </a:prstGeom>
              <a:noFill/>
            </p:spPr>
            <p:txBody>
              <a:bodyPr wrap="square" rtlCol="0">
                <a:spAutoFit/>
              </a:bodyPr>
              <a:lstStyle/>
              <a:p>
                <a:r>
                  <a:rPr lang="en-GB" sz="1200" dirty="0">
                    <a:solidFill>
                      <a:srgbClr val="FF0000"/>
                    </a:solidFill>
                  </a:rPr>
                  <a:t>A</a:t>
                </a:r>
                <a:endParaRPr lang="en-GB" sz="1400" dirty="0">
                  <a:solidFill>
                    <a:srgbClr val="FF0000"/>
                  </a:solidFill>
                </a:endParaRPr>
              </a:p>
            </p:txBody>
          </p:sp>
        </p:grpSp>
      </p:grpSp>
      <p:grpSp>
        <p:nvGrpSpPr>
          <p:cNvPr id="54" name="Group 53"/>
          <p:cNvGrpSpPr/>
          <p:nvPr/>
        </p:nvGrpSpPr>
        <p:grpSpPr>
          <a:xfrm>
            <a:off x="7461530" y="3846693"/>
            <a:ext cx="1302792" cy="1065582"/>
            <a:chOff x="7678679" y="2394487"/>
            <a:chExt cx="1302792" cy="1065582"/>
          </a:xfrm>
        </p:grpSpPr>
        <p:grpSp>
          <p:nvGrpSpPr>
            <p:cNvPr id="55" name="Group 54"/>
            <p:cNvGrpSpPr/>
            <p:nvPr/>
          </p:nvGrpSpPr>
          <p:grpSpPr>
            <a:xfrm>
              <a:off x="7814324" y="2394487"/>
              <a:ext cx="1071467" cy="852333"/>
              <a:chOff x="1148106" y="4623489"/>
              <a:chExt cx="2080260" cy="1654810"/>
            </a:xfrm>
          </p:grpSpPr>
          <p:pic>
            <p:nvPicPr>
              <p:cNvPr id="61" name="Picture 60"/>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148106" y="4623489"/>
                <a:ext cx="2080260" cy="1654810"/>
              </a:xfrm>
              <a:prstGeom prst="rect">
                <a:avLst/>
              </a:prstGeom>
            </p:spPr>
          </p:pic>
          <p:pic>
            <p:nvPicPr>
              <p:cNvPr id="62" name="Picture 61"/>
              <p:cNvPicPr/>
              <p:nvPr/>
            </p:nvPicPr>
            <p:blipFill>
              <a:blip r:embed="rId10" cstate="screen">
                <a:clrChange>
                  <a:clrFrom>
                    <a:srgbClr val="FEFDFB"/>
                  </a:clrFrom>
                  <a:clrTo>
                    <a:srgbClr val="FEFDFB">
                      <a:alpha val="0"/>
                    </a:srgbClr>
                  </a:clrTo>
                </a:clrChange>
                <a:extLst>
                  <a:ext uri="{28A0092B-C50C-407E-A947-70E740481C1C}">
                    <a14:useLocalDpi xmlns:a14="http://schemas.microsoft.com/office/drawing/2010/main"/>
                  </a:ext>
                </a:extLst>
              </a:blip>
              <a:stretch>
                <a:fillRect/>
              </a:stretch>
            </p:blipFill>
            <p:spPr>
              <a:xfrm>
                <a:off x="1713314" y="4820804"/>
                <a:ext cx="949843" cy="1260179"/>
              </a:xfrm>
              <a:prstGeom prst="rect">
                <a:avLst/>
              </a:prstGeom>
            </p:spPr>
          </p:pic>
        </p:grpSp>
        <p:pic>
          <p:nvPicPr>
            <p:cNvPr id="56" name="Picture 55"/>
            <p:cNvPicPr>
              <a:picLocks noChangeAspect="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76737" y="2990529"/>
              <a:ext cx="404734" cy="404734"/>
            </a:xfrm>
            <a:prstGeom prst="rect">
              <a:avLst/>
            </a:prstGeom>
          </p:spPr>
        </p:pic>
        <p:grpSp>
          <p:nvGrpSpPr>
            <p:cNvPr id="57" name="Group 56"/>
            <p:cNvGrpSpPr/>
            <p:nvPr/>
          </p:nvGrpSpPr>
          <p:grpSpPr>
            <a:xfrm>
              <a:off x="7678679" y="2950796"/>
              <a:ext cx="513622" cy="509273"/>
              <a:chOff x="6690255" y="5449262"/>
              <a:chExt cx="1043253" cy="962690"/>
            </a:xfrm>
          </p:grpSpPr>
          <p:pic>
            <p:nvPicPr>
              <p:cNvPr id="58" name="Picture 57"/>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59" name="TextBox 58"/>
              <p:cNvSpPr txBox="1"/>
              <p:nvPr/>
            </p:nvSpPr>
            <p:spPr>
              <a:xfrm>
                <a:off x="7067067" y="5570823"/>
                <a:ext cx="666441" cy="756337"/>
              </a:xfrm>
              <a:prstGeom prst="rect">
                <a:avLst/>
              </a:prstGeom>
              <a:noFill/>
            </p:spPr>
            <p:txBody>
              <a:bodyPr wrap="square" rtlCol="0">
                <a:spAutoFit/>
              </a:bodyPr>
              <a:lstStyle/>
              <a:p>
                <a:r>
                  <a:rPr lang="en-GB" sz="2000" b="1" dirty="0">
                    <a:solidFill>
                      <a:schemeClr val="tx2"/>
                    </a:solidFill>
                  </a:rPr>
                  <a:t>A</a:t>
                </a:r>
              </a:p>
            </p:txBody>
          </p:sp>
          <p:sp>
            <p:nvSpPr>
              <p:cNvPr id="60" name="TextBox 59"/>
              <p:cNvSpPr txBox="1"/>
              <p:nvPr/>
            </p:nvSpPr>
            <p:spPr>
              <a:xfrm>
                <a:off x="6690255" y="5676866"/>
                <a:ext cx="395202" cy="523617"/>
              </a:xfrm>
              <a:prstGeom prst="rect">
                <a:avLst/>
              </a:prstGeom>
              <a:noFill/>
            </p:spPr>
            <p:txBody>
              <a:bodyPr wrap="square" rtlCol="0">
                <a:spAutoFit/>
              </a:bodyPr>
              <a:lstStyle/>
              <a:p>
                <a:r>
                  <a:rPr lang="en-GB" sz="1200" dirty="0">
                    <a:solidFill>
                      <a:schemeClr val="tx2"/>
                    </a:solidFill>
                  </a:rPr>
                  <a:t>A</a:t>
                </a:r>
                <a:endParaRPr lang="en-GB" sz="1400" dirty="0">
                  <a:solidFill>
                    <a:schemeClr val="tx2"/>
                  </a:solidFill>
                </a:endParaRPr>
              </a:p>
            </p:txBody>
          </p:sp>
        </p:grpSp>
      </p:grpSp>
      <p:grpSp>
        <p:nvGrpSpPr>
          <p:cNvPr id="63" name="Group 62"/>
          <p:cNvGrpSpPr/>
          <p:nvPr/>
        </p:nvGrpSpPr>
        <p:grpSpPr>
          <a:xfrm>
            <a:off x="7524552" y="5286761"/>
            <a:ext cx="1302792" cy="1065582"/>
            <a:chOff x="7678679" y="2394487"/>
            <a:chExt cx="1302792" cy="1065582"/>
          </a:xfrm>
        </p:grpSpPr>
        <p:grpSp>
          <p:nvGrpSpPr>
            <p:cNvPr id="64" name="Group 63"/>
            <p:cNvGrpSpPr/>
            <p:nvPr/>
          </p:nvGrpSpPr>
          <p:grpSpPr>
            <a:xfrm>
              <a:off x="7814324" y="2394487"/>
              <a:ext cx="1071467" cy="852333"/>
              <a:chOff x="1148106" y="4623489"/>
              <a:chExt cx="2080260" cy="1654810"/>
            </a:xfrm>
          </p:grpSpPr>
          <p:pic>
            <p:nvPicPr>
              <p:cNvPr id="70" name="Picture 69"/>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148106" y="4623489"/>
                <a:ext cx="2080260" cy="1654810"/>
              </a:xfrm>
              <a:prstGeom prst="rect">
                <a:avLst/>
              </a:prstGeom>
            </p:spPr>
          </p:pic>
          <p:pic>
            <p:nvPicPr>
              <p:cNvPr id="71" name="Picture 70"/>
              <p:cNvPicPr/>
              <p:nvPr/>
            </p:nvPicPr>
            <p:blipFill>
              <a:blip r:embed="rId10"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1713314" y="4820804"/>
                <a:ext cx="949843" cy="1260179"/>
              </a:xfrm>
              <a:prstGeom prst="rect">
                <a:avLst/>
              </a:prstGeom>
            </p:spPr>
          </p:pic>
        </p:grpSp>
        <p:pic>
          <p:nvPicPr>
            <p:cNvPr id="65" name="Picture 64"/>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576737" y="2990529"/>
              <a:ext cx="404734" cy="404734"/>
            </a:xfrm>
            <a:prstGeom prst="rect">
              <a:avLst/>
            </a:prstGeom>
          </p:spPr>
        </p:pic>
        <p:grpSp>
          <p:nvGrpSpPr>
            <p:cNvPr id="66" name="Group 65"/>
            <p:cNvGrpSpPr/>
            <p:nvPr/>
          </p:nvGrpSpPr>
          <p:grpSpPr>
            <a:xfrm>
              <a:off x="7678679" y="2950796"/>
              <a:ext cx="513622" cy="509273"/>
              <a:chOff x="6690255" y="5449262"/>
              <a:chExt cx="1043253" cy="962690"/>
            </a:xfrm>
          </p:grpSpPr>
          <p:pic>
            <p:nvPicPr>
              <p:cNvPr id="67" name="Picture 66"/>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68" name="TextBox 67"/>
              <p:cNvSpPr txBox="1"/>
              <p:nvPr/>
            </p:nvSpPr>
            <p:spPr>
              <a:xfrm>
                <a:off x="7067067" y="5570823"/>
                <a:ext cx="666441" cy="756337"/>
              </a:xfrm>
              <a:prstGeom prst="rect">
                <a:avLst/>
              </a:prstGeom>
              <a:noFill/>
            </p:spPr>
            <p:txBody>
              <a:bodyPr wrap="square" rtlCol="0">
                <a:spAutoFit/>
              </a:bodyPr>
              <a:lstStyle/>
              <a:p>
                <a:r>
                  <a:rPr lang="en-GB" sz="2000" b="1" dirty="0">
                    <a:solidFill>
                      <a:srgbClr val="00B050"/>
                    </a:solidFill>
                  </a:rPr>
                  <a:t>A</a:t>
                </a:r>
              </a:p>
            </p:txBody>
          </p:sp>
          <p:sp>
            <p:nvSpPr>
              <p:cNvPr id="69" name="TextBox 68"/>
              <p:cNvSpPr txBox="1"/>
              <p:nvPr/>
            </p:nvSpPr>
            <p:spPr>
              <a:xfrm>
                <a:off x="6690255" y="5676866"/>
                <a:ext cx="395202" cy="523617"/>
              </a:xfrm>
              <a:prstGeom prst="rect">
                <a:avLst/>
              </a:prstGeom>
              <a:noFill/>
            </p:spPr>
            <p:txBody>
              <a:bodyPr wrap="square" rtlCol="0">
                <a:spAutoFit/>
              </a:bodyPr>
              <a:lstStyle/>
              <a:p>
                <a:r>
                  <a:rPr lang="en-GB" sz="1200" dirty="0">
                    <a:solidFill>
                      <a:srgbClr val="00B050"/>
                    </a:solidFill>
                  </a:rPr>
                  <a:t>A</a:t>
                </a:r>
                <a:endParaRPr lang="en-GB" sz="1400" dirty="0">
                  <a:solidFill>
                    <a:srgbClr val="00B050"/>
                  </a:solidFill>
                </a:endParaRPr>
              </a:p>
            </p:txBody>
          </p:sp>
        </p:grpSp>
      </p:grpSp>
      <p:sp>
        <p:nvSpPr>
          <p:cNvPr id="72" name="TextBox 71"/>
          <p:cNvSpPr txBox="1"/>
          <p:nvPr/>
        </p:nvSpPr>
        <p:spPr>
          <a:xfrm>
            <a:off x="6139678" y="6564863"/>
            <a:ext cx="2769747" cy="261610"/>
          </a:xfrm>
          <a:prstGeom prst="rect">
            <a:avLst/>
          </a:prstGeom>
          <a:noFill/>
        </p:spPr>
        <p:txBody>
          <a:bodyPr wrap="square" rtlCol="0">
            <a:spAutoFit/>
          </a:bodyPr>
          <a:lstStyle/>
          <a:p>
            <a:r>
              <a:rPr lang="en-GB" sz="1050" dirty="0"/>
              <a:t>Icon made by </a:t>
            </a:r>
            <a:r>
              <a:rPr lang="en-GB" sz="1050" dirty="0" err="1"/>
              <a:t>Freepik</a:t>
            </a:r>
            <a:r>
              <a:rPr lang="en-GB" sz="1050" dirty="0"/>
              <a:t> from www.flaticon.com </a:t>
            </a:r>
          </a:p>
        </p:txBody>
      </p:sp>
      <p:grpSp>
        <p:nvGrpSpPr>
          <p:cNvPr id="77" name="Group 76"/>
          <p:cNvGrpSpPr/>
          <p:nvPr/>
        </p:nvGrpSpPr>
        <p:grpSpPr>
          <a:xfrm>
            <a:off x="3217193" y="1786063"/>
            <a:ext cx="4297253" cy="5006109"/>
            <a:chOff x="3217193" y="1786063"/>
            <a:chExt cx="4297253" cy="5006109"/>
          </a:xfrm>
        </p:grpSpPr>
        <p:grpSp>
          <p:nvGrpSpPr>
            <p:cNvPr id="22" name="Group 21"/>
            <p:cNvGrpSpPr/>
            <p:nvPr/>
          </p:nvGrpSpPr>
          <p:grpSpPr>
            <a:xfrm>
              <a:off x="3217193" y="3002898"/>
              <a:ext cx="2830818" cy="3789274"/>
              <a:chOff x="3403274" y="2970165"/>
              <a:chExt cx="2830818" cy="3789274"/>
            </a:xfrm>
          </p:grpSpPr>
          <p:sp>
            <p:nvSpPr>
              <p:cNvPr id="15" name="Right Arrow 14"/>
              <p:cNvSpPr/>
              <p:nvPr/>
            </p:nvSpPr>
            <p:spPr>
              <a:xfrm rot="19734914">
                <a:off x="3403274" y="3673644"/>
                <a:ext cx="2830818" cy="340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ight Arrow 15"/>
              <p:cNvSpPr/>
              <p:nvPr/>
            </p:nvSpPr>
            <p:spPr>
              <a:xfrm rot="20802604">
                <a:off x="3490331" y="4775562"/>
                <a:ext cx="2554385" cy="340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ight Arrow 16"/>
              <p:cNvSpPr/>
              <p:nvPr/>
            </p:nvSpPr>
            <p:spPr>
              <a:xfrm>
                <a:off x="3564297" y="5740736"/>
                <a:ext cx="2554385" cy="340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Multiply 18"/>
              <p:cNvSpPr/>
              <p:nvPr/>
            </p:nvSpPr>
            <p:spPr>
              <a:xfrm>
                <a:off x="4117381" y="4178240"/>
                <a:ext cx="1402604" cy="140260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Multiply 19"/>
              <p:cNvSpPr/>
              <p:nvPr/>
            </p:nvSpPr>
            <p:spPr>
              <a:xfrm>
                <a:off x="4127834" y="2970165"/>
                <a:ext cx="1402604" cy="140260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Multiply 20"/>
              <p:cNvSpPr/>
              <p:nvPr/>
            </p:nvSpPr>
            <p:spPr>
              <a:xfrm>
                <a:off x="4127834" y="5356835"/>
                <a:ext cx="1402604" cy="140260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pic>
          <p:nvPicPr>
            <p:cNvPr id="74" name="Picture 7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3952" y="1786063"/>
              <a:ext cx="1580494" cy="1580494"/>
            </a:xfrm>
            <a:prstGeom prst="rect">
              <a:avLst/>
            </a:prstGeom>
          </p:spPr>
        </p:pic>
        <p:pic>
          <p:nvPicPr>
            <p:cNvPr id="75" name="Picture 7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8011" y="3546631"/>
              <a:ext cx="1371936" cy="1371936"/>
            </a:xfrm>
            <a:prstGeom prst="rect">
              <a:avLst/>
            </a:prstGeom>
          </p:spPr>
        </p:pic>
        <p:pic>
          <p:nvPicPr>
            <p:cNvPr id="76" name="Picture 7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17062" y="5100046"/>
              <a:ext cx="1326154" cy="1326154"/>
            </a:xfrm>
            <a:prstGeom prst="rect">
              <a:avLst/>
            </a:prstGeom>
          </p:spPr>
        </p:pic>
      </p:grpSp>
      <p:pic>
        <p:nvPicPr>
          <p:cNvPr id="78" name="Picture 7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7906" y="2311385"/>
            <a:ext cx="1367077" cy="990436"/>
          </a:xfrm>
          <a:prstGeom prst="rect">
            <a:avLst/>
          </a:prstGeom>
        </p:spPr>
      </p:pic>
      <p:grpSp>
        <p:nvGrpSpPr>
          <p:cNvPr id="82" name="Group 81"/>
          <p:cNvGrpSpPr/>
          <p:nvPr/>
        </p:nvGrpSpPr>
        <p:grpSpPr>
          <a:xfrm>
            <a:off x="1281706" y="2073579"/>
            <a:ext cx="6241498" cy="4023297"/>
            <a:chOff x="1401271" y="2261294"/>
            <a:chExt cx="6241498" cy="4023297"/>
          </a:xfrm>
        </p:grpSpPr>
        <p:sp>
          <p:nvSpPr>
            <p:cNvPr id="83" name="Rounded Rectangle 82"/>
            <p:cNvSpPr/>
            <p:nvPr/>
          </p:nvSpPr>
          <p:spPr>
            <a:xfrm>
              <a:off x="1567984" y="3103936"/>
              <a:ext cx="2739953" cy="16975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Cost</a:t>
              </a:r>
            </a:p>
          </p:txBody>
        </p:sp>
        <p:sp>
          <p:nvSpPr>
            <p:cNvPr id="84" name="Rounded Rectangle 83"/>
            <p:cNvSpPr/>
            <p:nvPr/>
          </p:nvSpPr>
          <p:spPr>
            <a:xfrm>
              <a:off x="4474650" y="3649162"/>
              <a:ext cx="2739953" cy="16975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Availability</a:t>
              </a:r>
            </a:p>
          </p:txBody>
        </p:sp>
        <p:sp>
          <p:nvSpPr>
            <p:cNvPr id="85" name="Up Arrow 84"/>
            <p:cNvSpPr/>
            <p:nvPr/>
          </p:nvSpPr>
          <p:spPr>
            <a:xfrm rot="10800000">
              <a:off x="6613157" y="4100422"/>
              <a:ext cx="1029612" cy="2184169"/>
            </a:xfrm>
            <a:prstGeom prst="upArrow">
              <a:avLst/>
            </a:prstGeom>
            <a:solidFill>
              <a:srgbClr val="FF0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6" name="Up Arrow 85"/>
            <p:cNvSpPr/>
            <p:nvPr/>
          </p:nvSpPr>
          <p:spPr>
            <a:xfrm>
              <a:off x="1401271" y="2261294"/>
              <a:ext cx="1029612" cy="2184169"/>
            </a:xfrm>
            <a:prstGeom prst="upArrow">
              <a:avLst/>
            </a:prstGeom>
            <a:solidFill>
              <a:srgbClr val="FF00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740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50272" y="2619213"/>
            <a:ext cx="3587858" cy="3587858"/>
          </a:xfrm>
          <a:prstGeom prst="ellipse">
            <a:avLst/>
          </a:prstGeom>
          <a:solidFill>
            <a:schemeClr val="accent2">
              <a:lumMod val="40000"/>
              <a:lumOff val="6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2" y="236661"/>
            <a:ext cx="8236527" cy="1200329"/>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Legal barriers stand in the way of making accessible formats available (2/2)</a:t>
            </a:r>
            <a:endParaRPr lang="en-US" b="1" dirty="0">
              <a:solidFill>
                <a:prstClr val="black"/>
              </a:solidFill>
              <a:latin typeface="+mj-lt"/>
              <a:ea typeface="ＭＳ Ｐゴシック" charset="0"/>
            </a:endParaRPr>
          </a:p>
        </p:txBody>
      </p:sp>
      <p:sp>
        <p:nvSpPr>
          <p:cNvPr id="15" name="TextBox 14"/>
          <p:cNvSpPr txBox="1"/>
          <p:nvPr/>
        </p:nvSpPr>
        <p:spPr>
          <a:xfrm>
            <a:off x="450272" y="1518579"/>
            <a:ext cx="8236527" cy="369332"/>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b="1" dirty="0"/>
              <a:t>Lack of legal framework to allow cross-border sharing of accessible format copies</a:t>
            </a:r>
          </a:p>
        </p:txBody>
      </p:sp>
      <p:pic>
        <p:nvPicPr>
          <p:cNvPr id="5" name="Picture 4"/>
          <p:cNvPicPr/>
          <p:nvPr/>
        </p:nvPicPr>
        <p:blipFill>
          <a:blip r:embed="rId4">
            <a:extLst>
              <a:ext uri="{28A0092B-C50C-407E-A947-70E740481C1C}">
                <a14:useLocalDpi xmlns:a14="http://schemas.microsoft.com/office/drawing/2010/main"/>
              </a:ext>
            </a:extLst>
          </a:blip>
          <a:stretch>
            <a:fillRect/>
          </a:stretch>
        </p:blipFill>
        <p:spPr>
          <a:xfrm>
            <a:off x="1239239" y="3585737"/>
            <a:ext cx="2080260" cy="1654810"/>
          </a:xfrm>
          <a:prstGeom prst="rect">
            <a:avLst/>
          </a:prstGeom>
        </p:spPr>
      </p:pic>
      <p:sp>
        <p:nvSpPr>
          <p:cNvPr id="10" name="Oval 9"/>
          <p:cNvSpPr/>
          <p:nvPr/>
        </p:nvSpPr>
        <p:spPr>
          <a:xfrm>
            <a:off x="5192749" y="2588217"/>
            <a:ext cx="3587858" cy="3587858"/>
          </a:xfrm>
          <a:prstGeom prst="ellipse">
            <a:avLst/>
          </a:prstGeom>
          <a:solidFill>
            <a:schemeClr val="accent3">
              <a:lumMod val="60000"/>
              <a:lumOff val="4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a:off x="1286359" y="2896920"/>
            <a:ext cx="1873985" cy="461665"/>
          </a:xfrm>
          <a:prstGeom prst="rect">
            <a:avLst/>
          </a:prstGeom>
          <a:noFill/>
        </p:spPr>
        <p:txBody>
          <a:bodyPr wrap="square" rtlCol="0">
            <a:spAutoFit/>
          </a:bodyPr>
          <a:lstStyle/>
          <a:p>
            <a:pPr algn="ctr"/>
            <a:r>
              <a:rPr lang="en-US" sz="2400" b="1" dirty="0"/>
              <a:t>Country A</a:t>
            </a:r>
          </a:p>
        </p:txBody>
      </p:sp>
      <p:sp>
        <p:nvSpPr>
          <p:cNvPr id="16" name="TextBox 15"/>
          <p:cNvSpPr txBox="1"/>
          <p:nvPr/>
        </p:nvSpPr>
        <p:spPr>
          <a:xfrm>
            <a:off x="6049684" y="2926756"/>
            <a:ext cx="1873985" cy="461665"/>
          </a:xfrm>
          <a:prstGeom prst="rect">
            <a:avLst/>
          </a:prstGeom>
          <a:noFill/>
        </p:spPr>
        <p:txBody>
          <a:bodyPr wrap="square" rtlCol="0">
            <a:spAutoFit/>
          </a:bodyPr>
          <a:lstStyle/>
          <a:p>
            <a:pPr algn="ctr"/>
            <a:r>
              <a:rPr lang="en-US" sz="2400" b="1" dirty="0"/>
              <a:t>Country B</a:t>
            </a:r>
          </a:p>
        </p:txBody>
      </p:sp>
      <p:grpSp>
        <p:nvGrpSpPr>
          <p:cNvPr id="19" name="Group 18"/>
          <p:cNvGrpSpPr/>
          <p:nvPr/>
        </p:nvGrpSpPr>
        <p:grpSpPr>
          <a:xfrm>
            <a:off x="3367348" y="3436846"/>
            <a:ext cx="2471980" cy="1952589"/>
            <a:chOff x="3367348" y="3436846"/>
            <a:chExt cx="2471980" cy="1952589"/>
          </a:xfrm>
        </p:grpSpPr>
        <p:sp>
          <p:nvSpPr>
            <p:cNvPr id="14" name="Right Arrow 13"/>
            <p:cNvSpPr/>
            <p:nvPr/>
          </p:nvSpPr>
          <p:spPr>
            <a:xfrm>
              <a:off x="3367348" y="4103175"/>
              <a:ext cx="2471980" cy="5579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ultiply 17"/>
            <p:cNvSpPr/>
            <p:nvPr/>
          </p:nvSpPr>
          <p:spPr>
            <a:xfrm>
              <a:off x="3617059" y="3436846"/>
              <a:ext cx="1952589" cy="1952589"/>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pic>
        <p:nvPicPr>
          <p:cNvPr id="26" name="Picture 25"/>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614648" y="3703338"/>
            <a:ext cx="1357612" cy="1357612"/>
          </a:xfrm>
          <a:prstGeom prst="rect">
            <a:avLst/>
          </a:prstGeom>
        </p:spPr>
      </p:pic>
      <p:sp>
        <p:nvSpPr>
          <p:cNvPr id="2" name="Slide Number Placeholder 1"/>
          <p:cNvSpPr>
            <a:spLocks noGrp="1"/>
          </p:cNvSpPr>
          <p:nvPr>
            <p:ph type="sldNum" sz="quarter" idx="4"/>
          </p:nvPr>
        </p:nvSpPr>
        <p:spPr>
          <a:xfrm>
            <a:off x="-732329" y="6492875"/>
            <a:ext cx="2133600" cy="365125"/>
          </a:xfrm>
        </p:spPr>
        <p:txBody>
          <a:bodyPr/>
          <a:lstStyle/>
          <a:p>
            <a:r>
              <a:rPr lang="en-GB" dirty="0"/>
              <a:t>Slide </a:t>
            </a:r>
            <a:fld id="{26BD4091-E317-464C-BC96-8C9D873A731D}" type="slidenum">
              <a:rPr lang="en-GB" smtClean="0"/>
              <a:pPr/>
              <a:t>7</a:t>
            </a:fld>
            <a:endParaRPr lang="en-GB"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5637" y="4768307"/>
            <a:ext cx="820486" cy="820486"/>
          </a:xfrm>
          <a:prstGeom prst="rect">
            <a:avLst/>
          </a:prstGeom>
        </p:spPr>
      </p:pic>
      <p:grpSp>
        <p:nvGrpSpPr>
          <p:cNvPr id="24" name="Group 23"/>
          <p:cNvGrpSpPr/>
          <p:nvPr/>
        </p:nvGrpSpPr>
        <p:grpSpPr>
          <a:xfrm>
            <a:off x="837646" y="4697206"/>
            <a:ext cx="1122289" cy="962690"/>
            <a:chOff x="6705720" y="5449262"/>
            <a:chExt cx="1122289" cy="962690"/>
          </a:xfrm>
        </p:grpSpPr>
        <p:pic>
          <p:nvPicPr>
            <p:cNvPr id="33" name="Picture 3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34" name="TextBox 33"/>
            <p:cNvSpPr txBox="1"/>
            <p:nvPr/>
          </p:nvSpPr>
          <p:spPr>
            <a:xfrm>
              <a:off x="7161567" y="5513894"/>
              <a:ext cx="666442" cy="769441"/>
            </a:xfrm>
            <a:prstGeom prst="rect">
              <a:avLst/>
            </a:prstGeom>
            <a:noFill/>
          </p:spPr>
          <p:txBody>
            <a:bodyPr wrap="square" rtlCol="0">
              <a:spAutoFit/>
            </a:bodyPr>
            <a:lstStyle/>
            <a:p>
              <a:r>
                <a:rPr lang="en-GB" sz="4400" b="1" dirty="0"/>
                <a:t>A</a:t>
              </a:r>
            </a:p>
          </p:txBody>
        </p:sp>
        <p:sp>
          <p:nvSpPr>
            <p:cNvPr id="35" name="TextBox 34"/>
            <p:cNvSpPr txBox="1"/>
            <p:nvPr/>
          </p:nvSpPr>
          <p:spPr>
            <a:xfrm>
              <a:off x="6766364" y="5699774"/>
              <a:ext cx="395203" cy="461665"/>
            </a:xfrm>
            <a:prstGeom prst="rect">
              <a:avLst/>
            </a:prstGeom>
            <a:noFill/>
          </p:spPr>
          <p:txBody>
            <a:bodyPr wrap="square" rtlCol="0">
              <a:spAutoFit/>
            </a:bodyPr>
            <a:lstStyle/>
            <a:p>
              <a:r>
                <a:rPr lang="en-GB" sz="2400" dirty="0"/>
                <a:t>A</a:t>
              </a:r>
            </a:p>
          </p:txBody>
        </p:sp>
      </p:grpSp>
      <p:grpSp>
        <p:nvGrpSpPr>
          <p:cNvPr id="4" name="Group 3"/>
          <p:cNvGrpSpPr/>
          <p:nvPr/>
        </p:nvGrpSpPr>
        <p:grpSpPr>
          <a:xfrm>
            <a:off x="5665752" y="3554739"/>
            <a:ext cx="2718477" cy="2034054"/>
            <a:chOff x="5567472" y="3554741"/>
            <a:chExt cx="2718477" cy="2034054"/>
          </a:xfrm>
        </p:grpSpPr>
        <p:grpSp>
          <p:nvGrpSpPr>
            <p:cNvPr id="27" name="Group 26"/>
            <p:cNvGrpSpPr/>
            <p:nvPr/>
          </p:nvGrpSpPr>
          <p:grpSpPr>
            <a:xfrm>
              <a:off x="5946548" y="3554741"/>
              <a:ext cx="2080260" cy="1654810"/>
              <a:chOff x="5946548" y="3554741"/>
              <a:chExt cx="2080260" cy="1654810"/>
            </a:xfrm>
          </p:grpSpPr>
          <p:pic>
            <p:nvPicPr>
              <p:cNvPr id="12" name="Picture 11"/>
              <p:cNvPicPr/>
              <p:nvPr/>
            </p:nvPicPr>
            <p:blipFill>
              <a:blip r:embed="rId4">
                <a:extLst>
                  <a:ext uri="{28A0092B-C50C-407E-A947-70E740481C1C}">
                    <a14:useLocalDpi xmlns:a14="http://schemas.microsoft.com/office/drawing/2010/main"/>
                  </a:ext>
                </a:extLst>
              </a:blip>
              <a:stretch>
                <a:fillRect/>
              </a:stretch>
            </p:blipFill>
            <p:spPr>
              <a:xfrm>
                <a:off x="5946548" y="3554741"/>
                <a:ext cx="2080260" cy="1654810"/>
              </a:xfrm>
              <a:prstGeom prst="rect">
                <a:avLst/>
              </a:prstGeom>
            </p:spPr>
          </p:pic>
          <p:pic>
            <p:nvPicPr>
              <p:cNvPr id="25" name="Picture 24"/>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50543" y="3687391"/>
                <a:ext cx="1357612" cy="1357612"/>
              </a:xfrm>
              <a:prstGeom prst="rect">
                <a:avLst/>
              </a:prstGeom>
            </p:spPr>
          </p:pic>
        </p:gr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463" y="4697206"/>
              <a:ext cx="820486" cy="820486"/>
            </a:xfrm>
            <a:prstGeom prst="rect">
              <a:avLst/>
            </a:prstGeom>
          </p:spPr>
        </p:pic>
        <p:grpSp>
          <p:nvGrpSpPr>
            <p:cNvPr id="37" name="Group 36"/>
            <p:cNvGrpSpPr/>
            <p:nvPr/>
          </p:nvGrpSpPr>
          <p:grpSpPr>
            <a:xfrm>
              <a:off x="5567472" y="4626105"/>
              <a:ext cx="1122289" cy="962690"/>
              <a:chOff x="6705720" y="5449262"/>
              <a:chExt cx="1122289" cy="962690"/>
            </a:xfrm>
          </p:grpSpPr>
          <p:pic>
            <p:nvPicPr>
              <p:cNvPr id="38" name="Picture 37"/>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5720" y="5449262"/>
                <a:ext cx="962690" cy="962690"/>
              </a:xfrm>
              <a:prstGeom prst="rect">
                <a:avLst/>
              </a:prstGeom>
            </p:spPr>
          </p:pic>
          <p:sp>
            <p:nvSpPr>
              <p:cNvPr id="39" name="TextBox 38"/>
              <p:cNvSpPr txBox="1"/>
              <p:nvPr/>
            </p:nvSpPr>
            <p:spPr>
              <a:xfrm>
                <a:off x="7161567" y="5513894"/>
                <a:ext cx="666442" cy="769441"/>
              </a:xfrm>
              <a:prstGeom prst="rect">
                <a:avLst/>
              </a:prstGeom>
              <a:noFill/>
            </p:spPr>
            <p:txBody>
              <a:bodyPr wrap="square" rtlCol="0">
                <a:spAutoFit/>
              </a:bodyPr>
              <a:lstStyle/>
              <a:p>
                <a:r>
                  <a:rPr lang="en-GB" sz="4400" b="1" dirty="0"/>
                  <a:t>A</a:t>
                </a:r>
              </a:p>
            </p:txBody>
          </p:sp>
          <p:sp>
            <p:nvSpPr>
              <p:cNvPr id="40" name="TextBox 39"/>
              <p:cNvSpPr txBox="1"/>
              <p:nvPr/>
            </p:nvSpPr>
            <p:spPr>
              <a:xfrm>
                <a:off x="6766364" y="5699774"/>
                <a:ext cx="395203" cy="461665"/>
              </a:xfrm>
              <a:prstGeom prst="rect">
                <a:avLst/>
              </a:prstGeom>
              <a:noFill/>
            </p:spPr>
            <p:txBody>
              <a:bodyPr wrap="square" rtlCol="0">
                <a:spAutoFit/>
              </a:bodyPr>
              <a:lstStyle/>
              <a:p>
                <a:r>
                  <a:rPr lang="en-GB" sz="2400" dirty="0"/>
                  <a:t>A</a:t>
                </a:r>
              </a:p>
            </p:txBody>
          </p:sp>
        </p:grpSp>
      </p:grpSp>
      <p:cxnSp>
        <p:nvCxnSpPr>
          <p:cNvPr id="11" name="Straight Connector 10"/>
          <p:cNvCxnSpPr/>
          <p:nvPr/>
        </p:nvCxnSpPr>
        <p:spPr>
          <a:xfrm>
            <a:off x="4577158" y="2461846"/>
            <a:ext cx="0" cy="3807951"/>
          </a:xfrm>
          <a:prstGeom prst="line">
            <a:avLst/>
          </a:prstGeom>
          <a:ln w="127000">
            <a:solidFill>
              <a:schemeClr val="dk1"/>
            </a:solidFill>
          </a:ln>
        </p:spPr>
        <p:style>
          <a:lnRef idx="3">
            <a:schemeClr val="dk1"/>
          </a:lnRef>
          <a:fillRef idx="0">
            <a:schemeClr val="dk1"/>
          </a:fillRef>
          <a:effectRef idx="2">
            <a:schemeClr val="dk1"/>
          </a:effectRef>
          <a:fontRef idx="minor">
            <a:schemeClr val="tx1"/>
          </a:fontRef>
        </p:style>
      </p:cxnSp>
      <p:grpSp>
        <p:nvGrpSpPr>
          <p:cNvPr id="46" name="Group 45"/>
          <p:cNvGrpSpPr/>
          <p:nvPr/>
        </p:nvGrpSpPr>
        <p:grpSpPr>
          <a:xfrm>
            <a:off x="1281706" y="2073579"/>
            <a:ext cx="6241498" cy="4023297"/>
            <a:chOff x="1401271" y="2261294"/>
            <a:chExt cx="6241498" cy="4023297"/>
          </a:xfrm>
        </p:grpSpPr>
        <p:sp>
          <p:nvSpPr>
            <p:cNvPr id="47" name="Rounded Rectangle 46"/>
            <p:cNvSpPr/>
            <p:nvPr/>
          </p:nvSpPr>
          <p:spPr>
            <a:xfrm>
              <a:off x="1567984" y="3103936"/>
              <a:ext cx="2739953" cy="16975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Cost</a:t>
              </a:r>
            </a:p>
          </p:txBody>
        </p:sp>
        <p:sp>
          <p:nvSpPr>
            <p:cNvPr id="48" name="Rounded Rectangle 47"/>
            <p:cNvSpPr/>
            <p:nvPr/>
          </p:nvSpPr>
          <p:spPr>
            <a:xfrm>
              <a:off x="4474650" y="3649162"/>
              <a:ext cx="2739953" cy="16975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Availability</a:t>
              </a:r>
            </a:p>
          </p:txBody>
        </p:sp>
        <p:sp>
          <p:nvSpPr>
            <p:cNvPr id="49" name="Up Arrow 48"/>
            <p:cNvSpPr/>
            <p:nvPr/>
          </p:nvSpPr>
          <p:spPr>
            <a:xfrm rot="10800000">
              <a:off x="6613157" y="4100422"/>
              <a:ext cx="1029612" cy="2184169"/>
            </a:xfrm>
            <a:prstGeom prst="upArrow">
              <a:avLst/>
            </a:prstGeom>
            <a:solidFill>
              <a:srgbClr val="FF0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0" name="Up Arrow 49"/>
            <p:cNvSpPr/>
            <p:nvPr/>
          </p:nvSpPr>
          <p:spPr>
            <a:xfrm>
              <a:off x="1401271" y="2261294"/>
              <a:ext cx="1029612" cy="2184169"/>
            </a:xfrm>
            <a:prstGeom prst="upArrow">
              <a:avLst/>
            </a:prstGeom>
            <a:solidFill>
              <a:srgbClr val="FF00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30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450273" y="505654"/>
            <a:ext cx="8236527"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What is the Marrakesh Treaty? </a:t>
            </a:r>
            <a:endParaRPr lang="en-US" b="1" dirty="0">
              <a:solidFill>
                <a:prstClr val="black"/>
              </a:solidFill>
              <a:latin typeface="+mj-lt"/>
              <a:ea typeface="ＭＳ Ｐゴシック" charset="0"/>
            </a:endParaRPr>
          </a:p>
        </p:txBody>
      </p:sp>
      <p:sp>
        <p:nvSpPr>
          <p:cNvPr id="4" name="TextBox 3"/>
          <p:cNvSpPr txBox="1"/>
          <p:nvPr/>
        </p:nvSpPr>
        <p:spPr>
          <a:xfrm>
            <a:off x="442458" y="1521673"/>
            <a:ext cx="8252156" cy="249299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GB" sz="2400" dirty="0"/>
              <a:t>‘</a:t>
            </a:r>
            <a:r>
              <a:rPr lang="en-GB" sz="2800" b="1" dirty="0"/>
              <a:t>The Marrakesh Treaty to Facilitate Access to Published Works for Persons Who Are Blind, Visually Impaired, or Otherwise Print Disabled’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Adopted in Marrakesh, Morocco, in June 2013</a:t>
            </a:r>
          </a:p>
          <a:p>
            <a:pPr marL="285750" indent="-285750">
              <a:buFont typeface="Arial" panose="020B0604020202020204" pitchFamily="34" charset="0"/>
              <a:buChar char="•"/>
            </a:pPr>
            <a:r>
              <a:rPr lang="en-GB" dirty="0"/>
              <a:t>Entered into force on 30 September 2016</a:t>
            </a:r>
          </a:p>
          <a:p>
            <a:pPr marL="285750" indent="-285750">
              <a:buFont typeface="Arial" panose="020B0604020202020204" pitchFamily="34" charset="0"/>
              <a:buChar char="•"/>
            </a:pPr>
            <a:r>
              <a:rPr lang="en-GB" dirty="0"/>
              <a:t>Administered by the World Intellectual Property Organization (UN agency) </a:t>
            </a:r>
          </a:p>
        </p:txBody>
      </p:sp>
      <p:sp>
        <p:nvSpPr>
          <p:cNvPr id="9" name="TextBox 8"/>
          <p:cNvSpPr txBox="1"/>
          <p:nvPr/>
        </p:nvSpPr>
        <p:spPr>
          <a:xfrm>
            <a:off x="434641" y="4198298"/>
            <a:ext cx="8252157" cy="830997"/>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2400" dirty="0"/>
              <a:t>47 Contracting Parties to the Marrakesh Treaty, covering 70+ countries </a:t>
            </a:r>
            <a:r>
              <a:rPr lang="en-GB" sz="1600" dirty="0"/>
              <a:t>(as of Nov 2018) </a:t>
            </a:r>
            <a:r>
              <a:rPr lang="en-GB" sz="2400" dirty="0"/>
              <a:t>– Cambodia signed but is not yet a party. </a:t>
            </a:r>
          </a:p>
        </p:txBody>
      </p:sp>
      <p:sp>
        <p:nvSpPr>
          <p:cNvPr id="2" name="TextBox 1"/>
          <p:cNvSpPr txBox="1"/>
          <p:nvPr/>
        </p:nvSpPr>
        <p:spPr>
          <a:xfrm>
            <a:off x="434641" y="5212930"/>
            <a:ext cx="8252157" cy="1200329"/>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2400" dirty="0"/>
              <a:t>More countries need to ratify to maximize the benefits of this Treaty and realize the right to knowledge among blind and other print-disabled people. </a:t>
            </a:r>
          </a:p>
        </p:txBody>
      </p:sp>
      <p:sp>
        <p:nvSpPr>
          <p:cNvPr id="5" name="Slide Number Placeholder 4"/>
          <p:cNvSpPr>
            <a:spLocks noGrp="1"/>
          </p:cNvSpPr>
          <p:nvPr>
            <p:ph type="sldNum" sz="quarter" idx="4"/>
          </p:nvPr>
        </p:nvSpPr>
        <p:spPr>
          <a:xfrm>
            <a:off x="-152400" y="6572006"/>
            <a:ext cx="855785" cy="365125"/>
          </a:xfrm>
        </p:spPr>
        <p:txBody>
          <a:bodyPr/>
          <a:lstStyle/>
          <a:p>
            <a:r>
              <a:rPr lang="en-GB" dirty="0"/>
              <a:t>Slide </a:t>
            </a:r>
            <a:fld id="{26BD4091-E317-464C-BC96-8C9D873A731D}" type="slidenum">
              <a:rPr lang="en-GB" smtClean="0"/>
              <a:pPr/>
              <a:t>8</a:t>
            </a:fld>
            <a:endParaRPr lang="en-GB" dirty="0"/>
          </a:p>
        </p:txBody>
      </p:sp>
    </p:spTree>
    <p:extLst>
      <p:ext uri="{BB962C8B-B14F-4D97-AF65-F5344CB8AC3E}">
        <p14:creationId xmlns:p14="http://schemas.microsoft.com/office/powerpoint/2010/main" val="38409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273" y="274638"/>
            <a:ext cx="8236527" cy="1108364"/>
          </a:xfrm>
          <a:prstGeom prst="rect">
            <a:avLst/>
          </a:prstGeom>
        </p:spPr>
      </p:pic>
      <p:sp>
        <p:nvSpPr>
          <p:cNvPr id="3" name="TextBox 2"/>
          <p:cNvSpPr txBox="1"/>
          <p:nvPr/>
        </p:nvSpPr>
        <p:spPr>
          <a:xfrm>
            <a:off x="383076" y="505405"/>
            <a:ext cx="8370915"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prstClr val="white"/>
                </a:solidFill>
                <a:latin typeface="+mj-lt"/>
                <a:ea typeface="ＭＳ Ｐゴシック" charset="0"/>
              </a:rPr>
              <a:t>Key features of the Marrakesh Treaty (1/3)</a:t>
            </a:r>
            <a:endParaRPr lang="en-US" b="1" dirty="0">
              <a:solidFill>
                <a:prstClr val="black"/>
              </a:solidFill>
              <a:latin typeface="+mj-lt"/>
              <a:ea typeface="ＭＳ Ｐゴシック" charset="0"/>
            </a:endParaRPr>
          </a:p>
        </p:txBody>
      </p:sp>
      <p:sp>
        <p:nvSpPr>
          <p:cNvPr id="4" name="TextBox 3"/>
          <p:cNvSpPr txBox="1"/>
          <p:nvPr/>
        </p:nvSpPr>
        <p:spPr>
          <a:xfrm>
            <a:off x="950012" y="1726826"/>
            <a:ext cx="7237046" cy="2062103"/>
          </a:xfrm>
          <a:prstGeom prst="rect">
            <a:avLst/>
          </a:prstGeom>
          <a:noFill/>
          <a:ln w="38100">
            <a:solidFill>
              <a:srgbClr val="FF0000"/>
            </a:solidFill>
          </a:ln>
        </p:spPr>
        <p:txBody>
          <a:bodyPr wrap="square" rtlCol="0">
            <a:spAutoFit/>
          </a:bodyPr>
          <a:lstStyle/>
          <a:p>
            <a:r>
              <a:rPr lang="en-GB" sz="3200" b="1" dirty="0">
                <a:solidFill>
                  <a:srgbClr val="FF0000"/>
                </a:solidFill>
              </a:rPr>
              <a:t>Enable production, dissemination, importation and exportation of accessible format copies without having to ask for rights holders’ permission.</a:t>
            </a:r>
          </a:p>
        </p:txBody>
      </p:sp>
      <p:sp>
        <p:nvSpPr>
          <p:cNvPr id="7" name="TextBox 6"/>
          <p:cNvSpPr txBox="1"/>
          <p:nvPr/>
        </p:nvSpPr>
        <p:spPr>
          <a:xfrm>
            <a:off x="950012" y="4299836"/>
            <a:ext cx="7237044" cy="461665"/>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000" b="1" dirty="0"/>
              <a:t>Transmission and download of </a:t>
            </a:r>
            <a:r>
              <a:rPr lang="en-GB" sz="2400" b="1" u="sng" dirty="0"/>
              <a:t>digital contents</a:t>
            </a:r>
          </a:p>
        </p:txBody>
      </p:sp>
      <p:sp>
        <p:nvSpPr>
          <p:cNvPr id="8" name="TextBox 7"/>
          <p:cNvSpPr txBox="1"/>
          <p:nvPr/>
        </p:nvSpPr>
        <p:spPr>
          <a:xfrm>
            <a:off x="950013" y="4939108"/>
            <a:ext cx="7237044" cy="830997"/>
          </a:xfrm>
          <a:prstGeom prst="rect">
            <a:avLst/>
          </a:prstGeom>
          <a:solidFill>
            <a:schemeClr val="bg2">
              <a:lumMod val="1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000" b="1" dirty="0"/>
              <a:t>Circumvention of technological protection measures (</a:t>
            </a:r>
            <a:r>
              <a:rPr lang="en-GB" sz="2000" b="1" dirty="0" err="1"/>
              <a:t>eg</a:t>
            </a:r>
            <a:r>
              <a:rPr lang="en-GB" sz="2000" b="1" dirty="0"/>
              <a:t>. </a:t>
            </a:r>
            <a:r>
              <a:rPr lang="en-GB" sz="2400" b="1" u="sng" dirty="0"/>
              <a:t>removal of digital locks</a:t>
            </a:r>
            <a:r>
              <a:rPr lang="en-GB" sz="2000" b="1" dirty="0"/>
              <a:t>) that disable accessibility functions</a:t>
            </a:r>
          </a:p>
        </p:txBody>
      </p:sp>
      <p:sp>
        <p:nvSpPr>
          <p:cNvPr id="2" name="Slide Number Placeholder 1"/>
          <p:cNvSpPr>
            <a:spLocks noGrp="1"/>
          </p:cNvSpPr>
          <p:nvPr>
            <p:ph type="sldNum" sz="quarter" idx="4"/>
          </p:nvPr>
        </p:nvSpPr>
        <p:spPr>
          <a:xfrm>
            <a:off x="-750277" y="6492875"/>
            <a:ext cx="2133600" cy="365125"/>
          </a:xfrm>
        </p:spPr>
        <p:txBody>
          <a:bodyPr/>
          <a:lstStyle/>
          <a:p>
            <a:r>
              <a:rPr lang="en-GB" dirty="0"/>
              <a:t>Slide </a:t>
            </a:r>
            <a:fld id="{26BD4091-E317-464C-BC96-8C9D873A731D}" type="slidenum">
              <a:rPr lang="en-GB" smtClean="0"/>
              <a:pPr/>
              <a:t>9</a:t>
            </a:fld>
            <a:endParaRPr lang="en-GB" dirty="0"/>
          </a:p>
        </p:txBody>
      </p:sp>
    </p:spTree>
    <p:extLst>
      <p:ext uri="{BB962C8B-B14F-4D97-AF65-F5344CB8AC3E}">
        <p14:creationId xmlns:p14="http://schemas.microsoft.com/office/powerpoint/2010/main" val="397022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gradFill flip="none" rotWithShape="1">
            <a:gsLst>
              <a:gs pos="0">
                <a:srgbClr val="06328D"/>
              </a:gs>
              <a:gs pos="100000">
                <a:srgbClr val="06328D"/>
              </a:gs>
              <a:gs pos="50000">
                <a:schemeClr val="accent1">
                  <a:lumMod val="40000"/>
                  <a:lumOff val="60000"/>
                </a:schemeClr>
              </a:gs>
            </a:gsLst>
            <a:lin ang="0" scaled="1"/>
            <a:tileRect/>
          </a:gra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42620</TotalTime>
  <Words>2463</Words>
  <Application>Microsoft Office PowerPoint</Application>
  <PresentationFormat>On-screen Show (4:3)</PresentationFormat>
  <Paragraphs>290</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Calibri</vt:lpstr>
      <vt:lpstr>Gill Sans</vt:lpstr>
      <vt:lpstr>Mangal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Kazuyuki Uji</dc:creator>
  <cp:lastModifiedBy>Ratha Soy</cp:lastModifiedBy>
  <cp:revision>1113</cp:revision>
  <cp:lastPrinted>2018-12-06T00:06:27Z</cp:lastPrinted>
  <dcterms:created xsi:type="dcterms:W3CDTF">2015-05-18T08:12:08Z</dcterms:created>
  <dcterms:modified xsi:type="dcterms:W3CDTF">2019-01-09T08:18:09Z</dcterms:modified>
</cp:coreProperties>
</file>