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23" r:id="rId2"/>
    <p:sldMasterId id="2147483682" r:id="rId3"/>
  </p:sldMasterIdLst>
  <p:notesMasterIdLst>
    <p:notesMasterId r:id="rId22"/>
  </p:notesMasterIdLst>
  <p:handoutMasterIdLst>
    <p:handoutMasterId r:id="rId23"/>
  </p:handoutMasterIdLst>
  <p:sldIdLst>
    <p:sldId id="256" r:id="rId4"/>
    <p:sldId id="291" r:id="rId5"/>
    <p:sldId id="305" r:id="rId6"/>
    <p:sldId id="357" r:id="rId7"/>
    <p:sldId id="358" r:id="rId8"/>
    <p:sldId id="359" r:id="rId9"/>
    <p:sldId id="371" r:id="rId10"/>
    <p:sldId id="362" r:id="rId11"/>
    <p:sldId id="363" r:id="rId12"/>
    <p:sldId id="366" r:id="rId13"/>
    <p:sldId id="367" r:id="rId14"/>
    <p:sldId id="427" r:id="rId15"/>
    <p:sldId id="423" r:id="rId16"/>
    <p:sldId id="424" r:id="rId17"/>
    <p:sldId id="426" r:id="rId18"/>
    <p:sldId id="422" r:id="rId19"/>
    <p:sldId id="425" r:id="rId20"/>
    <p:sldId id="42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EE0"/>
    <a:srgbClr val="12BCE7"/>
    <a:srgbClr val="595959"/>
    <a:srgbClr val="EB2132"/>
    <a:srgbClr val="2B8544"/>
    <a:srgbClr val="048DC7"/>
    <a:srgbClr val="ED7E16"/>
    <a:srgbClr val="00AFFF"/>
    <a:srgbClr val="2DC1FF"/>
    <a:srgbClr val="18B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 autoAdjust="0"/>
    <p:restoredTop sz="83622" autoAdjust="0"/>
  </p:normalViewPr>
  <p:slideViewPr>
    <p:cSldViewPr snapToGrid="0" snapToObjects="1">
      <p:cViewPr varScale="1">
        <p:scale>
          <a:sx n="108" d="100"/>
          <a:sy n="108" d="100"/>
        </p:scale>
        <p:origin x="1304" y="200"/>
      </p:cViewPr>
      <p:guideLst>
        <p:guide orient="horz" pos="360"/>
        <p:guide pos="7680"/>
      </p:guideLst>
    </p:cSldViewPr>
  </p:slideViewPr>
  <p:outlineViewPr>
    <p:cViewPr>
      <p:scale>
        <a:sx n="33" d="100"/>
        <a:sy n="33" d="100"/>
      </p:scale>
      <p:origin x="0" y="-695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-3672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B1905-1EEB-6545-B5E2-B70E8868255E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1A396-5F67-764F-9A9A-305152EBE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8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3F6BF-7462-9046-A2B6-90C29244BD27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7DBC5-2A13-CA47-B9EE-6017A92B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8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FAF0-5222-E842-B421-DD09CB26B2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9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24333"/>
            <a:ext cx="10439399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 b="1">
                <a:solidFill>
                  <a:srgbClr val="595959"/>
                </a:solidFill>
                <a:latin typeface="Montserrat" pitchFamily="2" charset="77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75258"/>
            <a:ext cx="10439399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053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A6FC4-4BD6-2D46-9941-4B361EAB0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AECA8-0434-5B4C-BED2-4D1392A0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A7351-3164-EE48-BB72-A243A7B3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B5FF7-FCBC-E147-8D3D-C6FCE7B7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E0758-E625-0A40-A135-7C7CAD122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2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7BA92-347A-4642-B905-20FDA8C70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C2BDA-D72E-2440-BC9D-8815A9D71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D4F9D-37FB-3C43-8790-B3A934AE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28A6A-CA89-E146-94F5-36742946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8870B-F604-C44D-9CD9-661E343A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27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68FC-5F2F-1B4E-B6AB-E21055C1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32D3B-96A5-B84F-8CFC-2297894C1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D8803-DD66-8E4B-AF71-7FDC6A19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7359D-A349-F64B-AF28-9E5776A2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FDC27-158E-4145-B1DA-0F543185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95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3017-DCA9-614A-A920-190A614E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3F3BB-370B-E14F-8757-BC27806B8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CCFE2-F87D-5B4A-9FAA-1B4EF4882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37DAE-DEE6-404A-B45B-0068423A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48B81-DC86-9A4F-BA85-5F66803D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4C78E-E017-DB42-A4C5-4BD50FE8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65D9-F317-2D43-A659-45937C34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D4D52-3222-AE4A-B256-6F00152C0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3EBEC-17A1-9F4F-8C4A-A24E7EA3E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72675A-5C27-2C44-9E10-2F3245F2C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515DD-BF49-C14E-9877-071FB7E5B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F50D7E-CC1E-4840-BF09-D5346BED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682281-C846-1941-B074-D86FC3E1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E5CEA-CB3F-B64E-93B9-4B03CBB7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3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4833-6CD3-DE4D-8E8B-585F9518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FB904-7816-4F4C-B811-02CFD3A5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68961-4C19-354C-BF57-1458EA11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79814-C8D0-F844-8E85-8CDD8B87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14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D0043-A482-1E4F-9758-585843B1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7DEF15-9ADD-4D42-BB9B-1708F872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CA20A-6E5C-F342-8893-3D693502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9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894B-F77F-D647-9486-B36476B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692BF-08B0-1141-B6B8-6BFF8941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36DA3-AE2D-024B-922F-AB0185F6A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AE9BA-78C3-7647-94F6-27307455A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AD6AF-F074-994E-A443-FF31E538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8D87-40F9-9349-BF2C-A4066033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83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7E32-834E-914F-93B3-A1998686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427F62-0C3A-0341-A887-A277DC998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32189-F786-4546-9C01-9036D27DA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F0839-6C97-C647-AA84-5DA876335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34346-3596-2742-9197-C6282A7C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B5677-ABEB-D44D-A9CB-7EEEEE43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6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4A9C-C7DB-FE42-9495-E5D74429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01911-51B2-CC45-BB9E-0112E16BB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00F78-9D2E-704A-8405-369943AC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55668-E0EB-0149-87B3-CBDDD91C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7F6FA-5D7C-234D-99E2-C855B3B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5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7666"/>
            <a:ext cx="1045271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Montserrat" pitchFamily="2" charset="77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19"/>
            <a:ext cx="10452715" cy="2064671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2EB99-9059-2C4F-B4E6-B5BAA844B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F32031-3B53-A446-B365-6F59B302D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8D277-97E7-0E41-A98D-9B2A9B48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7792-8449-8342-BA43-19D63EE9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E892A-2ED2-8543-93E0-760A70FEC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08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85333" y="1143002"/>
            <a:ext cx="965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FFFF"/>
                </a:solidFill>
                <a:latin typeface="Open Sans"/>
                <a:cs typeface="Open Sans"/>
              </a:rPr>
              <a:t>“Quote here. Quote</a:t>
            </a:r>
            <a:r>
              <a:rPr lang="en-US" sz="5400" baseline="0" dirty="0">
                <a:solidFill>
                  <a:srgbClr val="FFFFFF"/>
                </a:solidFill>
                <a:latin typeface="Open Sans"/>
                <a:cs typeface="Open Sans"/>
              </a:rPr>
              <a:t> here. </a:t>
            </a:r>
            <a:r>
              <a:rPr lang="en-US" sz="5400" dirty="0">
                <a:solidFill>
                  <a:srgbClr val="FFFFFF"/>
                </a:solidFill>
                <a:latin typeface="Open Sans"/>
                <a:cs typeface="Open Sans"/>
              </a:rPr>
              <a:t>Quote here. Quote</a:t>
            </a:r>
            <a:r>
              <a:rPr lang="en-US" sz="5400" baseline="0" dirty="0">
                <a:solidFill>
                  <a:srgbClr val="FFFFFF"/>
                </a:solidFill>
                <a:latin typeface="Open Sans"/>
                <a:cs typeface="Open Sans"/>
              </a:rPr>
              <a:t> here. </a:t>
            </a:r>
            <a:r>
              <a:rPr lang="en-US" sz="5400" dirty="0">
                <a:solidFill>
                  <a:srgbClr val="FFFFFF"/>
                </a:solidFill>
                <a:latin typeface="Open Sans"/>
                <a:cs typeface="Open Sans"/>
              </a:rPr>
              <a:t>Quote here. Quote</a:t>
            </a:r>
            <a:r>
              <a:rPr lang="en-US" sz="5400" baseline="0" dirty="0">
                <a:solidFill>
                  <a:srgbClr val="FFFFFF"/>
                </a:solidFill>
                <a:latin typeface="Open Sans"/>
                <a:cs typeface="Open Sans"/>
              </a:rPr>
              <a:t> here.” 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080002" y="4801544"/>
            <a:ext cx="6201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Open Sans"/>
                <a:cs typeface="Open Sans"/>
              </a:rPr>
              <a:t>- AUTHOR</a:t>
            </a:r>
            <a:r>
              <a:rPr lang="en-US" sz="2400" b="1" baseline="0" dirty="0">
                <a:solidFill>
                  <a:srgbClr val="FFFFFF"/>
                </a:solidFill>
                <a:latin typeface="Open Sans"/>
                <a:cs typeface="Open Sans"/>
              </a:rPr>
              <a:t> NAME HERE</a:t>
            </a:r>
            <a:endParaRPr lang="en-US" sz="24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82186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IFL_LOGO_BG_WHITE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9" y="5422268"/>
            <a:ext cx="6777867" cy="14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51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41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66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27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7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54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1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2017298"/>
            <a:ext cx="10282768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019344"/>
            <a:ext cx="10282767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E96687-9D90-5949-8BCA-2FD4E4D3B4D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478903"/>
            <a:ext cx="280308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PROGRAMME NAME |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3F9977-CFAE-DB41-A3B9-EC77C3B75E3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364895" y="478903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7536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12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81FC85-EDEF-5E4A-BACB-E2E10F38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9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400388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2" y="331942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2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6" y="1041998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531654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2" y="316785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10" y="344187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6" y="1041998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531654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2" y="316785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10" y="344187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6" y="1041998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531654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2" y="316785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10" y="344187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6" y="1041998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531654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2" y="316785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10" y="344187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400388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2" y="331942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2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400388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2" y="331942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2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0033"/>
            <a:ext cx="1045271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Montserrat" pitchFamily="2" charset="77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00386"/>
            <a:ext cx="10452715" cy="2064671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8200" y="478903"/>
            <a:ext cx="280308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PROGRAMME NAME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64895" y="478903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0715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2051"/>
            <a:ext cx="972396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7755"/>
            <a:ext cx="472863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5566835" y="2097757"/>
            <a:ext cx="4995333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4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8C9893-AE23-E141-BBC4-CC2A0A19767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478903"/>
            <a:ext cx="280308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PROGRAMME NAME |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6A1957-6352-3C42-9FB9-B297232C4B8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364895" y="478903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313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9789"/>
            <a:ext cx="69850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571499"/>
            <a:ext cx="6985000" cy="3158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296527"/>
            <a:ext cx="69850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45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41995"/>
            <a:ext cx="4013200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40300" y="1041998"/>
            <a:ext cx="5875869" cy="365700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531654"/>
            <a:ext cx="4013200" cy="31673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11F519-F120-3946-8ABE-5C479D75C4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478903"/>
            <a:ext cx="280308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PROGRAMME NAME |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B40F52-75A3-254B-B7F5-7FDF5BC715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364895" y="478903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5_Speakers">
    <p:bg>
      <p:bgPr>
        <a:gradFill rotWithShape="1">
          <a:gsLst>
            <a:gs pos="33000">
              <a:schemeClr val="bg1">
                <a:tint val="93000"/>
                <a:satMod val="150000"/>
                <a:shade val="98000"/>
                <a:lumMod val="102000"/>
              </a:schemeClr>
            </a:gs>
            <a:gs pos="92000">
              <a:schemeClr val="tx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9862" y="779648"/>
            <a:ext cx="9471095" cy="2387600"/>
          </a:xfrm>
        </p:spPr>
        <p:txBody>
          <a:bodyPr anchor="t">
            <a:normAutofit/>
          </a:bodyPr>
          <a:lstStyle>
            <a:lvl1pPr algn="l"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862" y="255661"/>
            <a:ext cx="9471095" cy="472133"/>
          </a:xfrm>
        </p:spPr>
        <p:txBody>
          <a:bodyPr anchor="b"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272190" y="3503907"/>
            <a:ext cx="1592458" cy="1592458"/>
          </a:xfrm>
          <a:prstGeom prst="ellipse">
            <a:avLst/>
          </a:prstGeom>
          <a:ln w="57150">
            <a:solidFill>
              <a:srgbClr val="462B8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2154019" y="5225771"/>
            <a:ext cx="1828800" cy="491534"/>
          </a:xfrm>
        </p:spPr>
        <p:txBody>
          <a:bodyPr>
            <a:noAutofit/>
          </a:bodyPr>
          <a:lstStyle>
            <a:lvl1pPr marL="0" indent="0" algn="ctr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154019" y="5731432"/>
            <a:ext cx="1828800" cy="914400"/>
          </a:xfrm>
        </p:spPr>
        <p:txBody>
          <a:bodyPr>
            <a:noAutofit/>
          </a:bodyPr>
          <a:lstStyle>
            <a:lvl1pPr marL="0" indent="0" algn="ctr">
              <a:spcBef>
                <a:spcPts val="300"/>
              </a:spcBef>
              <a:buNone/>
              <a:defRPr sz="1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Affiliation</a:t>
            </a:r>
            <a:br>
              <a:rPr lang="en-US" dirty="0"/>
            </a:br>
            <a:r>
              <a:rPr lang="en-US" dirty="0"/>
              <a:t>Twitter Handle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206256" y="3503907"/>
            <a:ext cx="1592458" cy="1592458"/>
          </a:xfrm>
          <a:prstGeom prst="ellipse">
            <a:avLst/>
          </a:prstGeom>
          <a:ln w="57150">
            <a:solidFill>
              <a:srgbClr val="462B8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088085" y="5225771"/>
            <a:ext cx="1828800" cy="491534"/>
          </a:xfrm>
        </p:spPr>
        <p:txBody>
          <a:bodyPr>
            <a:noAutofit/>
          </a:bodyPr>
          <a:lstStyle>
            <a:lvl1pPr marL="0" indent="0" algn="ctr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4088085" y="5731432"/>
            <a:ext cx="1828800" cy="914400"/>
          </a:xfrm>
        </p:spPr>
        <p:txBody>
          <a:bodyPr>
            <a:noAutofit/>
          </a:bodyPr>
          <a:lstStyle>
            <a:lvl1pPr marL="0" indent="0" algn="ctr">
              <a:spcBef>
                <a:spcPts val="300"/>
              </a:spcBef>
              <a:buNone/>
              <a:defRPr sz="1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Affiliation</a:t>
            </a:r>
            <a:br>
              <a:rPr lang="en-US" dirty="0"/>
            </a:br>
            <a:r>
              <a:rPr lang="en-US" dirty="0"/>
              <a:t>Twitter Handle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6149660" y="3503907"/>
            <a:ext cx="1592458" cy="1592458"/>
          </a:xfrm>
          <a:prstGeom prst="ellipse">
            <a:avLst/>
          </a:prstGeom>
          <a:ln w="57150">
            <a:solidFill>
              <a:srgbClr val="462B8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29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6031489" y="5225771"/>
            <a:ext cx="1828800" cy="491534"/>
          </a:xfrm>
        </p:spPr>
        <p:txBody>
          <a:bodyPr>
            <a:noAutofit/>
          </a:bodyPr>
          <a:lstStyle>
            <a:lvl1pPr marL="0" indent="0" algn="ctr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031489" y="5731432"/>
            <a:ext cx="1828800" cy="914400"/>
          </a:xfrm>
        </p:spPr>
        <p:txBody>
          <a:bodyPr>
            <a:noAutofit/>
          </a:bodyPr>
          <a:lstStyle>
            <a:lvl1pPr marL="0" indent="0" algn="ctr">
              <a:spcBef>
                <a:spcPts val="300"/>
              </a:spcBef>
              <a:buNone/>
              <a:defRPr sz="1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Affiliation</a:t>
            </a:r>
            <a:br>
              <a:rPr lang="en-US" dirty="0"/>
            </a:br>
            <a:r>
              <a:rPr lang="en-US" dirty="0"/>
              <a:t>Twitter Handle</a:t>
            </a:r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085384" y="3503907"/>
            <a:ext cx="1592458" cy="1592458"/>
          </a:xfrm>
          <a:prstGeom prst="ellipse">
            <a:avLst/>
          </a:prstGeom>
          <a:ln w="57150">
            <a:solidFill>
              <a:srgbClr val="462B8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24" hasCustomPrompt="1"/>
          </p:nvPr>
        </p:nvSpPr>
        <p:spPr>
          <a:xfrm>
            <a:off x="7967213" y="5225771"/>
            <a:ext cx="1828800" cy="505661"/>
          </a:xfrm>
        </p:spPr>
        <p:txBody>
          <a:bodyPr>
            <a:noAutofit/>
          </a:bodyPr>
          <a:lstStyle>
            <a:lvl1pPr marL="0" indent="0" algn="ctr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7967213" y="5731432"/>
            <a:ext cx="1828800" cy="914400"/>
          </a:xfrm>
        </p:spPr>
        <p:txBody>
          <a:bodyPr>
            <a:noAutofit/>
          </a:bodyPr>
          <a:lstStyle>
            <a:lvl1pPr marL="0" indent="0" algn="ctr">
              <a:spcBef>
                <a:spcPts val="300"/>
              </a:spcBef>
              <a:buNone/>
              <a:defRPr sz="1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Affiliation</a:t>
            </a:r>
            <a:br>
              <a:rPr lang="en-US" dirty="0"/>
            </a:br>
            <a:r>
              <a:rPr lang="en-US" dirty="0"/>
              <a:t>Twitter Handle</a:t>
            </a:r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26"/>
          </p:nvPr>
        </p:nvSpPr>
        <p:spPr>
          <a:xfrm>
            <a:off x="10027306" y="3503907"/>
            <a:ext cx="1592458" cy="1592458"/>
          </a:xfrm>
          <a:prstGeom prst="ellipse">
            <a:avLst/>
          </a:prstGeom>
          <a:ln w="57150">
            <a:solidFill>
              <a:srgbClr val="462B8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7" hasCustomPrompt="1"/>
          </p:nvPr>
        </p:nvSpPr>
        <p:spPr>
          <a:xfrm>
            <a:off x="9909135" y="5225771"/>
            <a:ext cx="1828800" cy="491534"/>
          </a:xfrm>
        </p:spPr>
        <p:txBody>
          <a:bodyPr>
            <a:noAutofit/>
          </a:bodyPr>
          <a:lstStyle>
            <a:lvl1pPr marL="0" indent="0" algn="ctr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9909135" y="5731432"/>
            <a:ext cx="1828800" cy="914400"/>
          </a:xfrm>
        </p:spPr>
        <p:txBody>
          <a:bodyPr>
            <a:noAutofit/>
          </a:bodyPr>
          <a:lstStyle>
            <a:lvl1pPr marL="0" indent="0" algn="ctr">
              <a:spcBef>
                <a:spcPts val="300"/>
              </a:spcBef>
              <a:buNone/>
              <a:defRPr sz="1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Affiliation</a:t>
            </a:r>
            <a:br>
              <a:rPr lang="en-US" dirty="0"/>
            </a:br>
            <a:r>
              <a:rPr lang="en-US" dirty="0"/>
              <a:t>Twitter Handle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2189862" y="713666"/>
            <a:ext cx="94710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4" y="0"/>
            <a:ext cx="2033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68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18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October 6,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6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200" y="525956"/>
            <a:ext cx="1051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08079"/>
            <a:ext cx="10515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EIFL_LOGO_BG_WHITE.psd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2" y="6000753"/>
            <a:ext cx="3372445" cy="714375"/>
          </a:xfrm>
          <a:prstGeom prst="rect">
            <a:avLst/>
          </a:prstGeom>
        </p:spPr>
      </p:pic>
      <p:pic>
        <p:nvPicPr>
          <p:cNvPr id="10" name="Picture 9" descr="Untitled6.png">
            <a:extLst>
              <a:ext uri="{FF2B5EF4-FFF2-40B4-BE49-F238E27FC236}">
                <a16:creationId xmlns:a16="http://schemas.microsoft.com/office/drawing/2014/main" id="{97AAAEBA-9A36-2349-A195-92527F9D89B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0"/>
            <a:ext cx="12192001" cy="2244034"/>
          </a:xfrm>
          <a:prstGeom prst="rect">
            <a:avLst/>
          </a:prstGeom>
        </p:spPr>
      </p:pic>
      <p:pic>
        <p:nvPicPr>
          <p:cNvPr id="11" name="Picture 10" descr="EIFL_LOGO_BG_WHITE.psd">
            <a:extLst>
              <a:ext uri="{FF2B5EF4-FFF2-40B4-BE49-F238E27FC236}">
                <a16:creationId xmlns:a16="http://schemas.microsoft.com/office/drawing/2014/main" id="{DF5B6036-C9A9-9647-AF35-1752BA55529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0" y="6064253"/>
            <a:ext cx="2427887" cy="68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  <p:sldLayoutId id="2147483649" r:id="rId6"/>
    <p:sldLayoutId id="2147483721" r:id="rId7"/>
    <p:sldLayoutId id="2147483722" r:id="rId8"/>
    <p:sldLayoutId id="2147483736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5000" b="1" kern="1200">
          <a:solidFill>
            <a:schemeClr val="accent3"/>
          </a:solidFill>
          <a:latin typeface="Montserrat" pitchFamily="2" charset="77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accent3"/>
          </a:solidFill>
          <a:latin typeface="Open Sans"/>
          <a:ea typeface="+mn-ea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3"/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accent3"/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accent3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accent3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F0A1D6-56E0-2543-BB4A-0EBE3056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664F4-1E47-9E4C-8EDB-D320FBC11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5E4F-3FA0-244B-80F8-FA7440AE0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227A0-56B1-D04C-ACA2-0DAB75FAADA1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6FC24-8B78-E44D-BCF6-79506693D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DA4E6-D545-3D49-941E-74125095F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FF910-7FCA-B346-9AC9-DF7AAAA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2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4333" cy="70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6" r:id="rId18"/>
    <p:sldLayoutId id="2147483707" r:id="rId1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ifl.net/technology/scit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s02web.zoom.us/webinar/register/WN_vL7L_OaNTX-8CvIHuoyPUQ" TargetMode="External"/><Relationship Id="rId2" Type="http://schemas.openxmlformats.org/officeDocument/2006/relationships/hyperlink" Target="https://www.timeanddate.com/worldclock/fixedtime.html?msg=EIFL+webinar%3A+scite+product+demo&amp;iso=20211018T14&amp;p1=136&amp;ah=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ago.com/assoc/eifl/" TargetMode="External"/><Relationship Id="rId2" Type="http://schemas.openxmlformats.org/officeDocument/2006/relationships/hyperlink" Target="https://www.eifl.net/technology/enag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Romy.beard@eifl.n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ifl.net/apc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www.eifl.net/zambia_apcs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7400" y="1098323"/>
            <a:ext cx="9278027" cy="2330677"/>
          </a:xfrm>
        </p:spPr>
        <p:txBody>
          <a:bodyPr/>
          <a:lstStyle/>
          <a:p>
            <a:r>
              <a:rPr lang="en-US" sz="4500" dirty="0">
                <a:solidFill>
                  <a:schemeClr val="tx1"/>
                </a:solidFill>
              </a:rPr>
              <a:t>EIFL webinar: 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4500" dirty="0">
                <a:solidFill>
                  <a:schemeClr val="tx1"/>
                </a:solidFill>
              </a:rPr>
              <a:t>Services for authors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3498" y="4277781"/>
            <a:ext cx="4540458" cy="472357"/>
          </a:xfrm>
        </p:spPr>
        <p:txBody>
          <a:bodyPr>
            <a:noAutofit/>
          </a:bodyPr>
          <a:lstStyle/>
          <a:p>
            <a:r>
              <a:rPr lang="en-US" sz="2000" dirty="0"/>
              <a:t>Romy Beard</a:t>
            </a:r>
          </a:p>
          <a:p>
            <a:r>
              <a:rPr lang="en-US" sz="2000" dirty="0"/>
              <a:t>Licensing </a:t>
            </a:r>
            <a:r>
              <a:rPr lang="en-US" sz="2000" dirty="0" err="1"/>
              <a:t>Programme</a:t>
            </a:r>
            <a:r>
              <a:rPr lang="en-US" sz="2000" dirty="0"/>
              <a:t> Manager</a:t>
            </a:r>
          </a:p>
          <a:p>
            <a:r>
              <a:rPr lang="en-US" sz="2000" dirty="0"/>
              <a:t>5 October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56945" y="56819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76F874-2E0F-7F48-AF5B-B28984E44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1" y="1496360"/>
            <a:ext cx="11698840" cy="4613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C7AC2-65D3-3F43-B697-2302C05C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74D8CB-5905-7D40-BA0E-F73D47CEF7BC}"/>
              </a:ext>
            </a:extLst>
          </p:cNvPr>
          <p:cNvSpPr/>
          <p:nvPr/>
        </p:nvSpPr>
        <p:spPr>
          <a:xfrm>
            <a:off x="302415" y="1855958"/>
            <a:ext cx="1071563" cy="353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E1013-7A4A-534F-B60B-F777021FD62D}"/>
              </a:ext>
            </a:extLst>
          </p:cNvPr>
          <p:cNvSpPr/>
          <p:nvPr/>
        </p:nvSpPr>
        <p:spPr>
          <a:xfrm>
            <a:off x="87119" y="2865821"/>
            <a:ext cx="1071563" cy="353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EBCFE-5D14-C94A-A29F-3352733C301C}"/>
              </a:ext>
            </a:extLst>
          </p:cNvPr>
          <p:cNvSpPr/>
          <p:nvPr/>
        </p:nvSpPr>
        <p:spPr>
          <a:xfrm>
            <a:off x="3331154" y="2865821"/>
            <a:ext cx="1071563" cy="353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1BB8BC-B566-7A40-BAC2-804A0688ADA5}"/>
              </a:ext>
            </a:extLst>
          </p:cNvPr>
          <p:cNvSpPr/>
          <p:nvPr/>
        </p:nvSpPr>
        <p:spPr>
          <a:xfrm>
            <a:off x="10054753" y="2865820"/>
            <a:ext cx="1071563" cy="353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66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C1E6F7-C7C2-CE43-8B22-CAD994C8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8" y="1752084"/>
            <a:ext cx="10695709" cy="4913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3053A-BC47-8D4F-B898-9F6B2488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by keyword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93DC4-D771-1A44-A43B-995CE56EB9D7}"/>
              </a:ext>
            </a:extLst>
          </p:cNvPr>
          <p:cNvSpPr/>
          <p:nvPr/>
        </p:nvSpPr>
        <p:spPr>
          <a:xfrm>
            <a:off x="9956654" y="1673635"/>
            <a:ext cx="1071563" cy="353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6F3AB-47E4-4C45-8B2D-C30CD832CE7A}"/>
              </a:ext>
            </a:extLst>
          </p:cNvPr>
          <p:cNvSpPr/>
          <p:nvPr/>
        </p:nvSpPr>
        <p:spPr>
          <a:xfrm>
            <a:off x="5472546" y="6137563"/>
            <a:ext cx="2646218" cy="2770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1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8AAB9F-CE61-254F-AC3A-71C641E3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62% increase in OA output due to EIFL agreements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84335-B086-044B-BD33-8B988DB444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BCC84CD-9B37-9E4F-9462-833FB80A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8" y="1743390"/>
            <a:ext cx="716747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ABF3A5-1B4B-9645-8130-8DB7F2C0DFE3}"/>
              </a:ext>
            </a:extLst>
          </p:cNvPr>
          <p:cNvSpPr txBox="1"/>
          <p:nvPr/>
        </p:nvSpPr>
        <p:spPr>
          <a:xfrm>
            <a:off x="3460652" y="6105378"/>
            <a:ext cx="662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eifl.net</a:t>
            </a:r>
            <a:r>
              <a:rPr lang="en-US" dirty="0"/>
              <a:t>/blogs/</a:t>
            </a:r>
            <a:r>
              <a:rPr lang="en-US" dirty="0" err="1"/>
              <a:t>eifl</a:t>
            </a:r>
            <a:r>
              <a:rPr lang="en-US" dirty="0"/>
              <a:t>-agreements-result-increased-</a:t>
            </a:r>
            <a:r>
              <a:rPr lang="en-US" dirty="0" err="1"/>
              <a:t>oa</a:t>
            </a:r>
            <a:r>
              <a:rPr lang="en-US" dirty="0"/>
              <a:t>-publishing</a:t>
            </a:r>
          </a:p>
        </p:txBody>
      </p:sp>
    </p:spTree>
    <p:extLst>
      <p:ext uri="{BB962C8B-B14F-4D97-AF65-F5344CB8AC3E}">
        <p14:creationId xmlns:p14="http://schemas.microsoft.com/office/powerpoint/2010/main" val="2307285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ED5F-FFF8-DC48-A5E0-CA162387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Scite</a:t>
            </a:r>
            <a:r>
              <a:rPr lang="en-US" dirty="0"/>
              <a:t> agreements with EIFL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16B73-47E9-8446-91CC-A88518817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019"/>
            <a:ext cx="10452715" cy="42178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DB9E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https://eifl.net/technology/scite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Free to use for researchers subject to libraries signing up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COUNTRIES ELIGIBLE FOR FREE ACCESS: Congo, Ethiopia, Kenya, Kyrgyzstan, Lesotho, Malawi, Myanmar, Senegal, Sudan, Tanzania, Uganda, Uzbekistan, Zambia, Zimbabwe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COUNTRIES ELIGIBLE FOR DISCOUNTED ACCESS: Albania, Armenia, Belarus, Botswana, Estonia, Fiji, Georgia, Ghana, Ivory Coast, Kosovo, Laos, Latvia, Lithuania, North Macedonia, Maldives, Moldova, Namibia, Palestine, Serbia, Slovenia, Thailand, Ukraine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74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B2F5-8AB0-FA44-A51F-95863426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43" y="1434357"/>
            <a:ext cx="10452713" cy="11503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Scite</a:t>
            </a:r>
            <a:r>
              <a:rPr lang="en-US" dirty="0"/>
              <a:t> demo: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can researchers use </a:t>
            </a:r>
            <a:r>
              <a:rPr lang="en-US" dirty="0" err="1"/>
              <a:t>scite</a:t>
            </a:r>
            <a:r>
              <a:rPr lang="en-US" dirty="0"/>
              <a:t> to improve their articles?</a:t>
            </a:r>
          </a:p>
        </p:txBody>
      </p:sp>
    </p:spTree>
    <p:extLst>
      <p:ext uri="{BB962C8B-B14F-4D97-AF65-F5344CB8AC3E}">
        <p14:creationId xmlns:p14="http://schemas.microsoft.com/office/powerpoint/2010/main" val="1832677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B7246-D7DE-A243-8FC4-A56DBFD8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Forthcoming </a:t>
            </a:r>
            <a:r>
              <a:rPr lang="en-US" dirty="0" err="1"/>
              <a:t>Scite</a:t>
            </a:r>
            <a:r>
              <a:rPr lang="en-US" dirty="0"/>
              <a:t> webinar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59C5-D7FE-4848-AD44-2C61BFCE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019"/>
            <a:ext cx="10452715" cy="49244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EIFL webinar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Scite</a:t>
            </a:r>
            <a:r>
              <a:rPr lang="en-US" dirty="0">
                <a:solidFill>
                  <a:schemeClr val="tx1"/>
                </a:solidFill>
              </a:rPr>
              <a:t> product demo for researchers &amp; librarians</a:t>
            </a:r>
          </a:p>
          <a:p>
            <a:r>
              <a:rPr lang="en-US" b="1" dirty="0">
                <a:solidFill>
                  <a:schemeClr val="tx1"/>
                </a:solidFill>
              </a:rPr>
              <a:t>Date:</a:t>
            </a:r>
            <a:r>
              <a:rPr lang="en-US" dirty="0">
                <a:solidFill>
                  <a:schemeClr val="tx1"/>
                </a:solidFill>
              </a:rPr>
              <a:t> Monday 18th Oct</a:t>
            </a:r>
          </a:p>
          <a:p>
            <a:r>
              <a:rPr lang="en-US" b="1" dirty="0">
                <a:solidFill>
                  <a:schemeClr val="tx1"/>
                </a:solidFill>
              </a:rPr>
              <a:t>Time: </a:t>
            </a:r>
            <a:r>
              <a:rPr lang="en-US" dirty="0">
                <a:solidFill>
                  <a:schemeClr val="tx1"/>
                </a:solidFill>
              </a:rPr>
              <a:t>2pm GMT / 3pm CET - check your </a:t>
            </a:r>
            <a:r>
              <a:rPr lang="en-US" dirty="0" err="1">
                <a:solidFill>
                  <a:schemeClr val="tx1"/>
                </a:solidFill>
              </a:rPr>
              <a:t>timezone</a:t>
            </a:r>
            <a:r>
              <a:rPr lang="en-US" dirty="0">
                <a:solidFill>
                  <a:schemeClr val="tx1"/>
                </a:solidFill>
              </a:rPr>
              <a:t> here: </a:t>
            </a:r>
            <a:r>
              <a:rPr lang="en-US" dirty="0">
                <a:solidFill>
                  <a:schemeClr val="tx1"/>
                </a:solidFill>
                <a:hlinkClick r:id="rId2"/>
              </a:rPr>
              <a:t>https://www.timeanddate.com/worldclock/fixedtime.html?msg=EIFL+webinar%3A+scite+product+demo&amp;iso=20211018T14&amp;p1=136&amp;ah=1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chemeClr val="tx1"/>
                </a:solidFill>
              </a:rPr>
              <a:t>Registration link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rgbClr val="0DB9E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https://us02web.zoom.us/webinar/register/</a:t>
            </a:r>
            <a:r>
              <a:rPr lang="en-US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WN_vL7L_OaNTX-8CvIHuoyPUQ</a:t>
            </a:r>
            <a:endParaRPr lang="en-US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In this product demonstration, </a:t>
            </a:r>
            <a:r>
              <a:rPr lang="en-US" dirty="0" err="1">
                <a:solidFill>
                  <a:schemeClr val="tx1"/>
                </a:solidFill>
              </a:rPr>
              <a:t>scite</a:t>
            </a:r>
            <a:r>
              <a:rPr lang="en-US" dirty="0">
                <a:solidFill>
                  <a:schemeClr val="tx1"/>
                </a:solidFill>
              </a:rPr>
              <a:t> co-founder and CEO Josh Nicholson will take us through different scenarios of how </a:t>
            </a:r>
            <a:r>
              <a:rPr lang="en-US" dirty="0" err="1">
                <a:solidFill>
                  <a:schemeClr val="tx1"/>
                </a:solidFill>
              </a:rPr>
              <a:t>scite</a:t>
            </a:r>
            <a:r>
              <a:rPr lang="en-US" dirty="0">
                <a:solidFill>
                  <a:schemeClr val="tx1"/>
                </a:solidFill>
              </a:rPr>
              <a:t> can be used by researchers to improve their papers and help with research literature, and how librarians can use </a:t>
            </a:r>
            <a:r>
              <a:rPr lang="en-US" dirty="0" err="1">
                <a:solidFill>
                  <a:schemeClr val="tx1"/>
                </a:solidFill>
              </a:rPr>
              <a:t>scite</a:t>
            </a:r>
            <a:r>
              <a:rPr lang="en-US" dirty="0">
                <a:solidFill>
                  <a:schemeClr val="tx1"/>
                </a:solidFill>
              </a:rPr>
              <a:t> for analytical purposes.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966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249D-E077-1A4A-B7BC-09123E11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Discounted editing services for authors via </a:t>
            </a:r>
            <a:r>
              <a:rPr lang="en-US" dirty="0" err="1"/>
              <a:t>Enago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185F-F199-3F4D-BB09-25F671C42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019"/>
            <a:ext cx="10452715" cy="5879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https://www.eifl.net/technology/enago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1FE4E7-93C9-FE4B-8BDA-8935E22452DC}"/>
              </a:ext>
            </a:extLst>
          </p:cNvPr>
          <p:cNvSpPr txBox="1"/>
          <p:nvPr/>
        </p:nvSpPr>
        <p:spPr>
          <a:xfrm>
            <a:off x="969817" y="2411065"/>
            <a:ext cx="106957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EIFL has negotiated discounted pricing for authors from Zambia for </a:t>
            </a:r>
            <a:r>
              <a:rPr lang="en-US" sz="2200" dirty="0" err="1"/>
              <a:t>Enago’s</a:t>
            </a:r>
            <a:r>
              <a:rPr lang="en-US" sz="2200" dirty="0"/>
              <a:t> Copyediting and Substantive Editing Services.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Copyediting: $0.040 / word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Substantive Editing: $0.060 / 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Quote request via the EIFL </a:t>
            </a:r>
            <a:r>
              <a:rPr lang="en-US" sz="2200" dirty="0" err="1"/>
              <a:t>Enago</a:t>
            </a:r>
            <a:r>
              <a:rPr lang="en-US" sz="2200" dirty="0"/>
              <a:t> landing page: </a:t>
            </a:r>
            <a:r>
              <a:rPr lang="en-US" sz="2200" dirty="0">
                <a:hlinkClick r:id="rId3"/>
              </a:rPr>
              <a:t>https://www.enago.com/assoc/eifl/</a:t>
            </a:r>
            <a:r>
              <a:rPr lang="en-US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Eligible countries: Albania, Armenia, Belarus, Botswana, Congo, Estonia, Ethiopia, Fiji, Ghana, Ivory Coast, Kenya, Kosovo, Laos, Latvia, Lesotho, North Macedonia, Malawi, Maldives, Moldova, Myanmar, Namibia, Nepal, Palestine, Senegal, Serbia, Slovenia, Sudan, Tanzania, Uganda, Ukraine, Zambia, Zimbabwe</a:t>
            </a:r>
          </a:p>
        </p:txBody>
      </p:sp>
    </p:spTree>
    <p:extLst>
      <p:ext uri="{BB962C8B-B14F-4D97-AF65-F5344CB8AC3E}">
        <p14:creationId xmlns:p14="http://schemas.microsoft.com/office/powerpoint/2010/main" val="1306435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5DAD8-F37D-1A41-949C-0B92D7C6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43" y="873248"/>
            <a:ext cx="10452713" cy="255575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Enago</a:t>
            </a:r>
            <a:r>
              <a:rPr lang="en-US" dirty="0"/>
              <a:t> demo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can articles be improved by an editing service?</a:t>
            </a:r>
          </a:p>
        </p:txBody>
      </p:sp>
    </p:spTree>
    <p:extLst>
      <p:ext uri="{BB962C8B-B14F-4D97-AF65-F5344CB8AC3E}">
        <p14:creationId xmlns:p14="http://schemas.microsoft.com/office/powerpoint/2010/main" val="120235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4F3A5-8BA6-C744-B807-278F0E5B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A4FCF-B521-BC47-8288-CAF31CB84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10" y="2701211"/>
            <a:ext cx="5749635" cy="1455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Romy Beard</a:t>
            </a:r>
          </a:p>
          <a:p>
            <a:pPr marL="0" indent="0">
              <a:buNone/>
            </a:pPr>
            <a:r>
              <a:rPr lang="en-US" dirty="0"/>
              <a:t>EIFL Licensing </a:t>
            </a:r>
            <a:r>
              <a:rPr lang="en-US" dirty="0" err="1"/>
              <a:t>Programme</a:t>
            </a:r>
            <a:r>
              <a:rPr lang="en-US" dirty="0"/>
              <a:t> Manager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Romy.beard@eifl.net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97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80409" y="2604702"/>
            <a:ext cx="8402961" cy="295544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Waived and discounted open access publishing fees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Free use of </a:t>
            </a:r>
            <a:r>
              <a:rPr lang="en-US" dirty="0" err="1"/>
              <a:t>scite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Discounted editing services from </a:t>
            </a:r>
            <a:r>
              <a:rPr lang="en-US" dirty="0" err="1"/>
              <a:t>Enago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27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EIFL agreements for discounted and waived APCs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4654" y="2073761"/>
            <a:ext cx="8402961" cy="4396241"/>
          </a:xfrm>
        </p:spPr>
        <p:txBody>
          <a:bodyPr>
            <a:normAutofit/>
          </a:bodyPr>
          <a:lstStyle/>
          <a:p>
            <a:r>
              <a:rPr lang="en-US" dirty="0"/>
              <a:t>Website:  </a:t>
            </a:r>
            <a:r>
              <a:rPr lang="en-GB" dirty="0">
                <a:hlinkClick r:id="rId2"/>
              </a:rPr>
              <a:t>https://eifl.net/apcs</a:t>
            </a:r>
            <a:r>
              <a:rPr lang="en-GB" dirty="0"/>
              <a:t>, search by country</a:t>
            </a:r>
            <a:endParaRPr lang="en-US" dirty="0"/>
          </a:p>
          <a:p>
            <a:endParaRPr lang="en-US" dirty="0"/>
          </a:p>
          <a:p>
            <a:r>
              <a:rPr lang="en-US" dirty="0"/>
              <a:t>11 agreements in place</a:t>
            </a:r>
          </a:p>
          <a:p>
            <a:endParaRPr lang="en-US" dirty="0"/>
          </a:p>
          <a:p>
            <a:r>
              <a:rPr lang="en-US" dirty="0"/>
              <a:t>APC waivers and APC discounts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Over 2,500 journals in total</a:t>
            </a:r>
          </a:p>
          <a:p>
            <a:endParaRPr lang="en-US" dirty="0"/>
          </a:p>
          <a:p>
            <a:r>
              <a:rPr lang="en-US" dirty="0"/>
              <a:t>Reputable publishers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15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9D301-5C1A-354F-86C7-FC0E93137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68" y="1103741"/>
            <a:ext cx="8192648" cy="5754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613F7-8045-BC43-A41B-26C028724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2" y="302638"/>
            <a:ext cx="11215254" cy="801103"/>
          </a:xfrm>
        </p:spPr>
        <p:txBody>
          <a:bodyPr>
            <a:normAutofit fontScale="90000"/>
          </a:bodyPr>
          <a:lstStyle/>
          <a:p>
            <a:r>
              <a:rPr lang="en-US" dirty="0"/>
              <a:t>EIFL website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9C438E-CA50-0B41-9824-75A1244612B5}"/>
              </a:ext>
            </a:extLst>
          </p:cNvPr>
          <p:cNvSpPr/>
          <p:nvPr/>
        </p:nvSpPr>
        <p:spPr>
          <a:xfrm>
            <a:off x="6933865" y="3339622"/>
            <a:ext cx="1357312" cy="4424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A9F55-9714-AF4D-8BA3-C865CC0EF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83" y="1668956"/>
            <a:ext cx="9144000" cy="5102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56120-7040-3743-9F3A-1041EB809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Details of agreements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A78B8-CEC4-E34F-B5F3-5D7A7B337879}"/>
              </a:ext>
            </a:extLst>
          </p:cNvPr>
          <p:cNvSpPr/>
          <p:nvPr/>
        </p:nvSpPr>
        <p:spPr>
          <a:xfrm>
            <a:off x="2594812" y="4925331"/>
            <a:ext cx="2477729" cy="3392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4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6E4F-AB7C-BF42-AC6C-D85EE66E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claim waivers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C0FB3-D139-4942-A1FA-9D318383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95" y="1541429"/>
            <a:ext cx="9144000" cy="44732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429E0A-BDA3-C342-9AE7-42331B71CF54}"/>
              </a:ext>
            </a:extLst>
          </p:cNvPr>
          <p:cNvSpPr/>
          <p:nvPr/>
        </p:nvSpPr>
        <p:spPr>
          <a:xfrm>
            <a:off x="2033377" y="2071390"/>
            <a:ext cx="8675934" cy="16066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8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CB61F-1116-5D42-A5FE-49197151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Webinars with detailed instructions for some publishers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8596A-F61B-BC4B-A031-B2BD9A3A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09094"/>
            <a:ext cx="9144000" cy="35828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057C6E-72FE-A24D-8476-7ADA87C0B971}"/>
              </a:ext>
            </a:extLst>
          </p:cNvPr>
          <p:cNvSpPr/>
          <p:nvPr/>
        </p:nvSpPr>
        <p:spPr>
          <a:xfrm>
            <a:off x="1652011" y="3857625"/>
            <a:ext cx="8675934" cy="6715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9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F6789-7C32-CD41-A151-075C3FB94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 to country specific title 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87AF3-7696-FA43-B5D4-F3041356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43405"/>
            <a:ext cx="9144000" cy="2751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6A76A1-510D-6E4C-9DE2-E22B11E0A731}"/>
              </a:ext>
            </a:extLst>
          </p:cNvPr>
          <p:cNvSpPr/>
          <p:nvPr/>
        </p:nvSpPr>
        <p:spPr>
          <a:xfrm>
            <a:off x="5920123" y="3692684"/>
            <a:ext cx="633077" cy="353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2817C6-5828-A542-9D94-2E989BAFC7C1}"/>
              </a:ext>
            </a:extLst>
          </p:cNvPr>
          <p:cNvSpPr/>
          <p:nvPr/>
        </p:nvSpPr>
        <p:spPr>
          <a:xfrm>
            <a:off x="1524000" y="2643406"/>
            <a:ext cx="4029075" cy="353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9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1170-10B8-7D49-9223-0721EDB4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title list for Zambia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6EB3E2-6C67-2949-BFC6-693EB9C504E6}"/>
              </a:ext>
            </a:extLst>
          </p:cNvPr>
          <p:cNvSpPr txBox="1"/>
          <p:nvPr/>
        </p:nvSpPr>
        <p:spPr>
          <a:xfrm>
            <a:off x="499510" y="1973258"/>
            <a:ext cx="819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https://www.eifl.net/zambia_apcs</a:t>
            </a:r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5CDC2-9F73-C54F-A6E3-5AD7869BB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0" y="2527604"/>
            <a:ext cx="11540066" cy="4233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F775DE-217E-B64E-A80C-CD763F497C2D}"/>
              </a:ext>
            </a:extLst>
          </p:cNvPr>
          <p:cNvSpPr txBox="1"/>
          <p:nvPr/>
        </p:nvSpPr>
        <p:spPr>
          <a:xfrm>
            <a:off x="4841204" y="1882836"/>
            <a:ext cx="3851564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Please always use this link!</a:t>
            </a:r>
          </a:p>
        </p:txBody>
      </p:sp>
    </p:spTree>
    <p:extLst>
      <p:ext uri="{BB962C8B-B14F-4D97-AF65-F5344CB8AC3E}">
        <p14:creationId xmlns:p14="http://schemas.microsoft.com/office/powerpoint/2010/main" val="19541968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4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A6A6A6"/>
      </a:accent1>
      <a:accent2>
        <a:srgbClr val="7E7E7E"/>
      </a:accent2>
      <a:accent3>
        <a:srgbClr val="595959"/>
      </a:accent3>
      <a:accent4>
        <a:srgbClr val="404040"/>
      </a:accent4>
      <a:accent5>
        <a:srgbClr val="262626"/>
      </a:accent5>
      <a:accent6>
        <a:srgbClr val="12BCE7"/>
      </a:accent6>
      <a:hlink>
        <a:srgbClr val="0DB9E6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36895</TotalTime>
  <Words>566</Words>
  <Application>Microsoft Macintosh PowerPoint</Application>
  <PresentationFormat>Widescreen</PresentationFormat>
  <Paragraphs>59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Montserrat</vt:lpstr>
      <vt:lpstr>Open Sans</vt:lpstr>
      <vt:lpstr>Custom Design</vt:lpstr>
      <vt:lpstr>2_Custom Design</vt:lpstr>
      <vt:lpstr>1_Custom Design</vt:lpstr>
      <vt:lpstr>EIFL webinar:  Services for authors</vt:lpstr>
      <vt:lpstr>Agenda</vt:lpstr>
      <vt:lpstr>1. EIFL agreements for discounted and waived APCs</vt:lpstr>
      <vt:lpstr>EIFL website</vt:lpstr>
      <vt:lpstr>Details of agreements</vt:lpstr>
      <vt:lpstr>How to claim waivers</vt:lpstr>
      <vt:lpstr>Webinars with detailed instructions for some publishers</vt:lpstr>
      <vt:lpstr>Link to country specific title list</vt:lpstr>
      <vt:lpstr>Example: title list for Zambia</vt:lpstr>
      <vt:lpstr>Options</vt:lpstr>
      <vt:lpstr>Search by keyword</vt:lpstr>
      <vt:lpstr>62% increase in OA output due to EIFL agreements </vt:lpstr>
      <vt:lpstr>2. Scite agreements with EIFL</vt:lpstr>
      <vt:lpstr>Scite demo:   How can researchers use scite to improve their articles?</vt:lpstr>
      <vt:lpstr>Forthcoming Scite webinar </vt:lpstr>
      <vt:lpstr>3. Discounted editing services for authors via Enago</vt:lpstr>
      <vt:lpstr>Enago demo  How can articles be improved by an editing service?</vt:lpstr>
      <vt:lpstr>Thanks! 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Frasier</dc:creator>
  <cp:lastModifiedBy>Jean Fairbairn</cp:lastModifiedBy>
  <cp:revision>280</cp:revision>
  <dcterms:created xsi:type="dcterms:W3CDTF">2013-01-15T19:08:57Z</dcterms:created>
  <dcterms:modified xsi:type="dcterms:W3CDTF">2021-10-06T08:18:01Z</dcterms:modified>
</cp:coreProperties>
</file>