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76" r:id="rId3"/>
    <p:sldId id="439" r:id="rId4"/>
    <p:sldId id="377" r:id="rId5"/>
    <p:sldId id="407" r:id="rId6"/>
    <p:sldId id="379" r:id="rId7"/>
    <p:sldId id="440" r:id="rId8"/>
    <p:sldId id="399" r:id="rId9"/>
    <p:sldId id="383" r:id="rId10"/>
    <p:sldId id="384" r:id="rId11"/>
    <p:sldId id="385" r:id="rId12"/>
    <p:sldId id="386" r:id="rId13"/>
    <p:sldId id="388" r:id="rId14"/>
    <p:sldId id="387" r:id="rId15"/>
    <p:sldId id="391" r:id="rId16"/>
    <p:sldId id="441" r:id="rId17"/>
    <p:sldId id="459" r:id="rId18"/>
    <p:sldId id="442" r:id="rId19"/>
    <p:sldId id="443" r:id="rId20"/>
    <p:sldId id="444" r:id="rId21"/>
    <p:sldId id="445" r:id="rId22"/>
    <p:sldId id="446" r:id="rId23"/>
    <p:sldId id="457" r:id="rId24"/>
    <p:sldId id="458" r:id="rId25"/>
    <p:sldId id="416" r:id="rId26"/>
    <p:sldId id="427" r:id="rId27"/>
    <p:sldId id="419" r:id="rId28"/>
    <p:sldId id="420" r:id="rId29"/>
    <p:sldId id="421" r:id="rId30"/>
    <p:sldId id="425" r:id="rId31"/>
    <p:sldId id="426" r:id="rId32"/>
    <p:sldId id="422" r:id="rId33"/>
    <p:sldId id="423" r:id="rId34"/>
    <p:sldId id="424" r:id="rId35"/>
    <p:sldId id="374" r:id="rId36"/>
    <p:sldId id="31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0096" autoAdjust="0"/>
  </p:normalViewPr>
  <p:slideViewPr>
    <p:cSldViewPr snapToGrid="0">
      <p:cViewPr varScale="1">
        <p:scale>
          <a:sx n="65" d="100"/>
          <a:sy n="65" d="100"/>
        </p:scale>
        <p:origin x="15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82BAE-8612-B943-A584-C0F716B32157}" type="doc">
      <dgm:prSet loTypeId="urn:microsoft.com/office/officeart/2005/8/layout/equation1" loCatId="" qsTypeId="urn:microsoft.com/office/officeart/2005/8/quickstyle/3D3" qsCatId="3D" csTypeId="urn:microsoft.com/office/officeart/2005/8/colors/accent1_3" csCatId="accent1" phldr="1"/>
      <dgm:spPr/>
    </dgm:pt>
    <dgm:pt modelId="{BA9980EA-4B15-9C4B-880C-87770179A957}">
      <dgm:prSet phldrT="[Text]"/>
      <dgm:spPr/>
      <dgm:t>
        <a:bodyPr/>
        <a:lstStyle/>
        <a:p>
          <a:r>
            <a:rPr lang="en-US" b="1"/>
            <a:t>Publications</a:t>
          </a:r>
          <a:endParaRPr lang="en-US" b="1" dirty="0"/>
        </a:p>
      </dgm:t>
    </dgm:pt>
    <dgm:pt modelId="{C3CF7747-0398-CB47-8E34-4207703EA25D}" type="parTrans" cxnId="{D3460114-BB3D-EF43-A74C-63AD868D947C}">
      <dgm:prSet/>
      <dgm:spPr/>
      <dgm:t>
        <a:bodyPr/>
        <a:lstStyle/>
        <a:p>
          <a:endParaRPr lang="en-US"/>
        </a:p>
      </dgm:t>
    </dgm:pt>
    <dgm:pt modelId="{712690F3-80E4-5940-8196-6F468ED79D1E}" type="sibTrans" cxnId="{D3460114-BB3D-EF43-A74C-63AD868D947C}">
      <dgm:prSet/>
      <dgm:spPr/>
      <dgm:t>
        <a:bodyPr/>
        <a:lstStyle/>
        <a:p>
          <a:endParaRPr lang="en-US"/>
        </a:p>
      </dgm:t>
    </dgm:pt>
    <dgm:pt modelId="{A205DCD2-4578-B14B-AF05-FE39D882BEB2}">
      <dgm:prSet phldrT="[Text]"/>
      <dgm:spPr/>
      <dgm:t>
        <a:bodyPr/>
        <a:lstStyle/>
        <a:p>
          <a:r>
            <a:rPr lang="en-US" b="1"/>
            <a:t>People Organisations Projects</a:t>
          </a:r>
        </a:p>
        <a:p>
          <a:r>
            <a:rPr lang="en-US" b="1"/>
            <a:t>..more</a:t>
          </a:r>
          <a:endParaRPr lang="en-US" b="1" dirty="0"/>
        </a:p>
      </dgm:t>
    </dgm:pt>
    <dgm:pt modelId="{9DCFC6A1-891D-5642-97C9-C79914518C2C}" type="parTrans" cxnId="{9AFD2B71-1EF7-6546-AE87-B23591CDA4AC}">
      <dgm:prSet/>
      <dgm:spPr/>
      <dgm:t>
        <a:bodyPr/>
        <a:lstStyle/>
        <a:p>
          <a:endParaRPr lang="en-US"/>
        </a:p>
      </dgm:t>
    </dgm:pt>
    <dgm:pt modelId="{2C4C292C-56FE-D245-83E0-2527FEAEB773}" type="sibTrans" cxnId="{9AFD2B71-1EF7-6546-AE87-B23591CDA4AC}">
      <dgm:prSet/>
      <dgm:spPr/>
      <dgm:t>
        <a:bodyPr/>
        <a:lstStyle/>
        <a:p>
          <a:endParaRPr lang="en-US"/>
        </a:p>
      </dgm:t>
    </dgm:pt>
    <dgm:pt modelId="{BCA00B25-CEC3-664C-BA7B-FA59E782AC57}">
      <dgm:prSet phldrT="[Text]"/>
      <dgm:spPr/>
      <dgm:t>
        <a:bodyPr/>
        <a:lstStyle/>
        <a:p>
          <a:r>
            <a:rPr lang="en-US" b="1" dirty="0"/>
            <a:t>Better interaction, reputation, dissemination </a:t>
          </a:r>
        </a:p>
      </dgm:t>
    </dgm:pt>
    <dgm:pt modelId="{34B21FD9-E7EE-B24C-A1DC-1CCEFEF1E873}" type="parTrans" cxnId="{B80B319E-5B71-AF4C-B263-979BE7F74A39}">
      <dgm:prSet/>
      <dgm:spPr/>
      <dgm:t>
        <a:bodyPr/>
        <a:lstStyle/>
        <a:p>
          <a:endParaRPr lang="en-US"/>
        </a:p>
      </dgm:t>
    </dgm:pt>
    <dgm:pt modelId="{AE1FB60F-F235-D546-9024-8DB1A5FCB0E8}" type="sibTrans" cxnId="{B80B319E-5B71-AF4C-B263-979BE7F74A39}">
      <dgm:prSet/>
      <dgm:spPr/>
      <dgm:t>
        <a:bodyPr/>
        <a:lstStyle/>
        <a:p>
          <a:endParaRPr lang="en-US"/>
        </a:p>
      </dgm:t>
    </dgm:pt>
    <dgm:pt modelId="{AC89D476-B7CA-9845-9B91-47F1EEF52818}" type="pres">
      <dgm:prSet presAssocID="{94182BAE-8612-B943-A584-C0F716B32157}" presName="linearFlow" presStyleCnt="0">
        <dgm:presLayoutVars>
          <dgm:dir/>
          <dgm:resizeHandles val="exact"/>
        </dgm:presLayoutVars>
      </dgm:prSet>
      <dgm:spPr/>
    </dgm:pt>
    <dgm:pt modelId="{A4FD3143-FC83-F747-9BC4-E52F4FBB967D}" type="pres">
      <dgm:prSet presAssocID="{BA9980EA-4B15-9C4B-880C-87770179A957}" presName="node" presStyleLbl="node1" presStyleIdx="0" presStyleCnt="3">
        <dgm:presLayoutVars>
          <dgm:bulletEnabled val="1"/>
        </dgm:presLayoutVars>
      </dgm:prSet>
      <dgm:spPr/>
    </dgm:pt>
    <dgm:pt modelId="{9AB2D072-BAE5-F64E-968C-CD01B83C514F}" type="pres">
      <dgm:prSet presAssocID="{712690F3-80E4-5940-8196-6F468ED79D1E}" presName="spacerL" presStyleCnt="0"/>
      <dgm:spPr/>
    </dgm:pt>
    <dgm:pt modelId="{AE75754E-0A69-A74F-8E51-29FF311D2B5D}" type="pres">
      <dgm:prSet presAssocID="{712690F3-80E4-5940-8196-6F468ED79D1E}" presName="sibTrans" presStyleLbl="sibTrans2D1" presStyleIdx="0" presStyleCnt="2"/>
      <dgm:spPr/>
    </dgm:pt>
    <dgm:pt modelId="{6D78B8F4-4EF5-5D46-A24F-A688908BC07C}" type="pres">
      <dgm:prSet presAssocID="{712690F3-80E4-5940-8196-6F468ED79D1E}" presName="spacerR" presStyleCnt="0"/>
      <dgm:spPr/>
    </dgm:pt>
    <dgm:pt modelId="{24122429-7A85-1D4C-974E-A8E7D0F0AD44}" type="pres">
      <dgm:prSet presAssocID="{A205DCD2-4578-B14B-AF05-FE39D882BEB2}" presName="node" presStyleLbl="node1" presStyleIdx="1" presStyleCnt="3">
        <dgm:presLayoutVars>
          <dgm:bulletEnabled val="1"/>
        </dgm:presLayoutVars>
      </dgm:prSet>
      <dgm:spPr/>
    </dgm:pt>
    <dgm:pt modelId="{82291497-1831-F645-AD3E-0AED1F3B103E}" type="pres">
      <dgm:prSet presAssocID="{2C4C292C-56FE-D245-83E0-2527FEAEB773}" presName="spacerL" presStyleCnt="0"/>
      <dgm:spPr/>
    </dgm:pt>
    <dgm:pt modelId="{52C74A2E-D9FC-2044-BA20-9B8A41C5572F}" type="pres">
      <dgm:prSet presAssocID="{2C4C292C-56FE-D245-83E0-2527FEAEB773}" presName="sibTrans" presStyleLbl="sibTrans2D1" presStyleIdx="1" presStyleCnt="2"/>
      <dgm:spPr/>
    </dgm:pt>
    <dgm:pt modelId="{93FBBB64-41FE-B741-873F-19AB55974F17}" type="pres">
      <dgm:prSet presAssocID="{2C4C292C-56FE-D245-83E0-2527FEAEB773}" presName="spacerR" presStyleCnt="0"/>
      <dgm:spPr/>
    </dgm:pt>
    <dgm:pt modelId="{C9639089-8AF2-624B-97B7-B0ADCAB58455}" type="pres">
      <dgm:prSet presAssocID="{BCA00B25-CEC3-664C-BA7B-FA59E782AC57}" presName="node" presStyleLbl="node1" presStyleIdx="2" presStyleCnt="3">
        <dgm:presLayoutVars>
          <dgm:bulletEnabled val="1"/>
        </dgm:presLayoutVars>
      </dgm:prSet>
      <dgm:spPr/>
    </dgm:pt>
  </dgm:ptLst>
  <dgm:cxnLst>
    <dgm:cxn modelId="{D3460114-BB3D-EF43-A74C-63AD868D947C}" srcId="{94182BAE-8612-B943-A584-C0F716B32157}" destId="{BA9980EA-4B15-9C4B-880C-87770179A957}" srcOrd="0" destOrd="0" parTransId="{C3CF7747-0398-CB47-8E34-4207703EA25D}" sibTransId="{712690F3-80E4-5940-8196-6F468ED79D1E}"/>
    <dgm:cxn modelId="{017D4733-C334-6947-BC9E-2AAFA776691D}" type="presOf" srcId="{A205DCD2-4578-B14B-AF05-FE39D882BEB2}" destId="{24122429-7A85-1D4C-974E-A8E7D0F0AD44}" srcOrd="0" destOrd="0" presId="urn:microsoft.com/office/officeart/2005/8/layout/equation1"/>
    <dgm:cxn modelId="{4F1A013A-EDBA-DA4E-8D8F-353637406851}" type="presOf" srcId="{2C4C292C-56FE-D245-83E0-2527FEAEB773}" destId="{52C74A2E-D9FC-2044-BA20-9B8A41C5572F}" srcOrd="0" destOrd="0" presId="urn:microsoft.com/office/officeart/2005/8/layout/equation1"/>
    <dgm:cxn modelId="{88DF7D4A-63B3-3944-95A5-B4A0188ABDE2}" type="presOf" srcId="{94182BAE-8612-B943-A584-C0F716B32157}" destId="{AC89D476-B7CA-9845-9B91-47F1EEF52818}" srcOrd="0" destOrd="0" presId="urn:microsoft.com/office/officeart/2005/8/layout/equation1"/>
    <dgm:cxn modelId="{9AFD2B71-1EF7-6546-AE87-B23591CDA4AC}" srcId="{94182BAE-8612-B943-A584-C0F716B32157}" destId="{A205DCD2-4578-B14B-AF05-FE39D882BEB2}" srcOrd="1" destOrd="0" parTransId="{9DCFC6A1-891D-5642-97C9-C79914518C2C}" sibTransId="{2C4C292C-56FE-D245-83E0-2527FEAEB773}"/>
    <dgm:cxn modelId="{B80B319E-5B71-AF4C-B263-979BE7F74A39}" srcId="{94182BAE-8612-B943-A584-C0F716B32157}" destId="{BCA00B25-CEC3-664C-BA7B-FA59E782AC57}" srcOrd="2" destOrd="0" parTransId="{34B21FD9-E7EE-B24C-A1DC-1CCEFEF1E873}" sibTransId="{AE1FB60F-F235-D546-9024-8DB1A5FCB0E8}"/>
    <dgm:cxn modelId="{8B5A1BB2-FD59-8D49-A164-A799B535C182}" type="presOf" srcId="{BCA00B25-CEC3-664C-BA7B-FA59E782AC57}" destId="{C9639089-8AF2-624B-97B7-B0ADCAB58455}" srcOrd="0" destOrd="0" presId="urn:microsoft.com/office/officeart/2005/8/layout/equation1"/>
    <dgm:cxn modelId="{A8012DCF-C0AB-9A4E-BA76-48C2D5C040AE}" type="presOf" srcId="{712690F3-80E4-5940-8196-6F468ED79D1E}" destId="{AE75754E-0A69-A74F-8E51-29FF311D2B5D}" srcOrd="0" destOrd="0" presId="urn:microsoft.com/office/officeart/2005/8/layout/equation1"/>
    <dgm:cxn modelId="{8B3768F1-790A-F043-84C1-4AA8B9999F83}" type="presOf" srcId="{BA9980EA-4B15-9C4B-880C-87770179A957}" destId="{A4FD3143-FC83-F747-9BC4-E52F4FBB967D}" srcOrd="0" destOrd="0" presId="urn:microsoft.com/office/officeart/2005/8/layout/equation1"/>
    <dgm:cxn modelId="{50BA1A15-543C-BC4A-AA84-03E9B89AB086}" type="presParOf" srcId="{AC89D476-B7CA-9845-9B91-47F1EEF52818}" destId="{A4FD3143-FC83-F747-9BC4-E52F4FBB967D}" srcOrd="0" destOrd="0" presId="urn:microsoft.com/office/officeart/2005/8/layout/equation1"/>
    <dgm:cxn modelId="{D378AB26-4CE4-1C41-99EE-4BA5D54B615A}" type="presParOf" srcId="{AC89D476-B7CA-9845-9B91-47F1EEF52818}" destId="{9AB2D072-BAE5-F64E-968C-CD01B83C514F}" srcOrd="1" destOrd="0" presId="urn:microsoft.com/office/officeart/2005/8/layout/equation1"/>
    <dgm:cxn modelId="{F3A6BF61-1745-2E4E-8590-4B34149CDE62}" type="presParOf" srcId="{AC89D476-B7CA-9845-9B91-47F1EEF52818}" destId="{AE75754E-0A69-A74F-8E51-29FF311D2B5D}" srcOrd="2" destOrd="0" presId="urn:microsoft.com/office/officeart/2005/8/layout/equation1"/>
    <dgm:cxn modelId="{271D8E83-C5C6-2640-9EA3-C49D1FBCAE53}" type="presParOf" srcId="{AC89D476-B7CA-9845-9B91-47F1EEF52818}" destId="{6D78B8F4-4EF5-5D46-A24F-A688908BC07C}" srcOrd="3" destOrd="0" presId="urn:microsoft.com/office/officeart/2005/8/layout/equation1"/>
    <dgm:cxn modelId="{7ABF68B3-BF39-A846-9F75-BF91146A2BF4}" type="presParOf" srcId="{AC89D476-B7CA-9845-9B91-47F1EEF52818}" destId="{24122429-7A85-1D4C-974E-A8E7D0F0AD44}" srcOrd="4" destOrd="0" presId="urn:microsoft.com/office/officeart/2005/8/layout/equation1"/>
    <dgm:cxn modelId="{1BA8B6A3-F375-1844-BA56-4F68BE76D824}" type="presParOf" srcId="{AC89D476-B7CA-9845-9B91-47F1EEF52818}" destId="{82291497-1831-F645-AD3E-0AED1F3B103E}" srcOrd="5" destOrd="0" presId="urn:microsoft.com/office/officeart/2005/8/layout/equation1"/>
    <dgm:cxn modelId="{5934D1C6-C3D0-3E4A-8F84-D1218AC74DCF}" type="presParOf" srcId="{AC89D476-B7CA-9845-9B91-47F1EEF52818}" destId="{52C74A2E-D9FC-2044-BA20-9B8A41C5572F}" srcOrd="6" destOrd="0" presId="urn:microsoft.com/office/officeart/2005/8/layout/equation1"/>
    <dgm:cxn modelId="{012AA23E-E0DB-1743-8E68-F1066FD40D78}" type="presParOf" srcId="{AC89D476-B7CA-9845-9B91-47F1EEF52818}" destId="{93FBBB64-41FE-B741-873F-19AB55974F17}" srcOrd="7" destOrd="0" presId="urn:microsoft.com/office/officeart/2005/8/layout/equation1"/>
    <dgm:cxn modelId="{C469FF59-03D7-C041-82DE-3A8F5C6C2D34}" type="presParOf" srcId="{AC89D476-B7CA-9845-9B91-47F1EEF52818}" destId="{C9639089-8AF2-624B-97B7-B0ADCAB5845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D3143-FC83-F747-9BC4-E52F4FBB967D}">
      <dsp:nvSpPr>
        <dsp:cNvPr id="0" name=""/>
        <dsp:cNvSpPr/>
      </dsp:nvSpPr>
      <dsp:spPr>
        <a:xfrm>
          <a:off x="1007" y="354270"/>
          <a:ext cx="1335379" cy="1335379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Publications</a:t>
          </a:r>
          <a:endParaRPr lang="en-US" sz="1200" b="1" kern="1200" dirty="0"/>
        </a:p>
      </dsp:txBody>
      <dsp:txXfrm>
        <a:off x="196569" y="549832"/>
        <a:ext cx="944255" cy="944255"/>
      </dsp:txXfrm>
    </dsp:sp>
    <dsp:sp modelId="{AE75754E-0A69-A74F-8E51-29FF311D2B5D}">
      <dsp:nvSpPr>
        <dsp:cNvPr id="0" name=""/>
        <dsp:cNvSpPr/>
      </dsp:nvSpPr>
      <dsp:spPr>
        <a:xfrm>
          <a:off x="1444820" y="634699"/>
          <a:ext cx="774520" cy="774520"/>
        </a:xfrm>
        <a:prstGeom prst="mathPlus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547483" y="930875"/>
        <a:ext cx="569194" cy="182168"/>
      </dsp:txXfrm>
    </dsp:sp>
    <dsp:sp modelId="{24122429-7A85-1D4C-974E-A8E7D0F0AD44}">
      <dsp:nvSpPr>
        <dsp:cNvPr id="0" name=""/>
        <dsp:cNvSpPr/>
      </dsp:nvSpPr>
      <dsp:spPr>
        <a:xfrm>
          <a:off x="2327773" y="354270"/>
          <a:ext cx="1335379" cy="1335379"/>
        </a:xfrm>
        <a:prstGeom prst="ellipse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People Organisations Projects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..more</a:t>
          </a:r>
          <a:endParaRPr lang="en-US" sz="1200" b="1" kern="1200" dirty="0"/>
        </a:p>
      </dsp:txBody>
      <dsp:txXfrm>
        <a:off x="2523335" y="549832"/>
        <a:ext cx="944255" cy="944255"/>
      </dsp:txXfrm>
    </dsp:sp>
    <dsp:sp modelId="{52C74A2E-D9FC-2044-BA20-9B8A41C5572F}">
      <dsp:nvSpPr>
        <dsp:cNvPr id="0" name=""/>
        <dsp:cNvSpPr/>
      </dsp:nvSpPr>
      <dsp:spPr>
        <a:xfrm>
          <a:off x="3771586" y="634699"/>
          <a:ext cx="774520" cy="774520"/>
        </a:xfrm>
        <a:prstGeom prst="mathEqual">
          <a:avLst/>
        </a:prstGeom>
        <a:solidFill>
          <a:schemeClr val="accent1">
            <a:shade val="90000"/>
            <a:hueOff val="271295"/>
            <a:satOff val="-626"/>
            <a:lumOff val="198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874249" y="794250"/>
        <a:ext cx="569194" cy="455418"/>
      </dsp:txXfrm>
    </dsp:sp>
    <dsp:sp modelId="{C9639089-8AF2-624B-97B7-B0ADCAB58455}">
      <dsp:nvSpPr>
        <dsp:cNvPr id="0" name=""/>
        <dsp:cNvSpPr/>
      </dsp:nvSpPr>
      <dsp:spPr>
        <a:xfrm>
          <a:off x="4654539" y="354270"/>
          <a:ext cx="1335379" cy="1335379"/>
        </a:xfrm>
        <a:prstGeom prst="ellipse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Better interaction, reputation, dissemination </a:t>
          </a:r>
        </a:p>
      </dsp:txBody>
      <dsp:txXfrm>
        <a:off x="4850101" y="549832"/>
        <a:ext cx="944255" cy="944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207CC-1BC1-45BC-A9E9-29C8BD5741FE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3EF1A-28F4-4C42-9034-5ABDC82AC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74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3EF1A-28F4-4C42-9034-5ABDC82ACAE7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2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39951"/>
            <a:ext cx="7772400" cy="167001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4A90E93-AA71-4DB3-9CA9-D7A9792177E9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01AF3015-7EC5-4146-8049-72B975079A2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 descr="carta_4science_al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8116" y="189338"/>
            <a:ext cx="3144279" cy="105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13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22274" y="6353335"/>
            <a:ext cx="1178487" cy="387119"/>
          </a:xfrm>
          <a:prstGeom prst="rect">
            <a:avLst/>
          </a:prstGeom>
        </p:spPr>
        <p:txBody>
          <a:bodyPr/>
          <a:lstStyle/>
          <a:p>
            <a:fld id="{C4A90E93-AA71-4DB3-9CA9-D7A9792177E9}" type="datetimeFigureOut">
              <a:rPr lang="it-IT" smtClean="0"/>
              <a:t>15/11/2017</a:t>
            </a:fld>
            <a:endParaRPr lang="it-I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3972" y="63641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01AF3015-7EC5-4146-8049-72B975079A24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10" name="Picture 2" descr="carta_4science_al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50" y="6176963"/>
            <a:ext cx="1804464" cy="6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144000" cy="1217533"/>
          </a:xfrm>
          <a:solidFill>
            <a:srgbClr val="003F75"/>
          </a:solidFill>
        </p:spPr>
        <p:txBody>
          <a:bodyPr/>
          <a:lstStyle>
            <a:lvl1pPr>
              <a:defRPr>
                <a:solidFill>
                  <a:srgbClr val="C6C6C6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3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9874" y="2"/>
            <a:ext cx="1445477" cy="6176963"/>
          </a:xfrm>
          <a:solidFill>
            <a:srgbClr val="003F75"/>
          </a:solidFill>
        </p:spPr>
        <p:txBody>
          <a:bodyPr vert="vert" lIns="91440" tIns="45720" rIns="91440" bIns="45720" rtlCol="0" anchor="ctr">
            <a:noAutofit/>
          </a:bodyPr>
          <a:lstStyle>
            <a:lvl1pPr>
              <a:defRPr lang="en-US" sz="3600" dirty="0">
                <a:solidFill>
                  <a:srgbClr val="C6C6C6"/>
                </a:solidFill>
              </a:defRPr>
            </a:lvl1pPr>
          </a:lstStyle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122274" y="6353333"/>
            <a:ext cx="1178487" cy="387119"/>
          </a:xfrm>
          <a:prstGeom prst="rect">
            <a:avLst/>
          </a:prstGeom>
        </p:spPr>
        <p:txBody>
          <a:bodyPr/>
          <a:lstStyle/>
          <a:p>
            <a:fld id="{C4A90E93-AA71-4DB3-9CA9-D7A9792177E9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3972" y="63641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01AF3015-7EC5-4146-8049-72B975079A24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14" name="Picture 2" descr="carta_4science_al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50" y="6176963"/>
            <a:ext cx="1804464" cy="6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11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7360"/>
            <a:ext cx="7886700" cy="4749607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22274" y="6353335"/>
            <a:ext cx="1178487" cy="387119"/>
          </a:xfrm>
          <a:prstGeom prst="rect">
            <a:avLst/>
          </a:prstGeom>
        </p:spPr>
        <p:txBody>
          <a:bodyPr/>
          <a:lstStyle/>
          <a:p>
            <a:fld id="{C4A90E93-AA71-4DB3-9CA9-D7A9792177E9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3972" y="63641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01AF3015-7EC5-4146-8049-72B975079A24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7" name="Picture 2" descr="carta_4science_al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50" y="6176963"/>
            <a:ext cx="1804464" cy="6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144000" cy="1217533"/>
          </a:xfrm>
          <a:solidFill>
            <a:srgbClr val="003F75"/>
          </a:solidFill>
        </p:spPr>
        <p:txBody>
          <a:bodyPr/>
          <a:lstStyle>
            <a:lvl1pPr>
              <a:defRPr>
                <a:solidFill>
                  <a:srgbClr val="C6C6C6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7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4A90E93-AA71-4DB3-9CA9-D7A9792177E9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01AF3015-7EC5-4146-8049-72B975079A24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2" descr="carta_4science_al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8116" y="189338"/>
            <a:ext cx="3144279" cy="105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65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217533"/>
          </a:xfrm>
          <a:solidFill>
            <a:srgbClr val="003F75"/>
          </a:solidFill>
        </p:spPr>
        <p:txBody>
          <a:bodyPr/>
          <a:lstStyle>
            <a:lvl1pPr>
              <a:defRPr>
                <a:solidFill>
                  <a:srgbClr val="C6C6C6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2274" y="6353333"/>
            <a:ext cx="1178487" cy="387119"/>
          </a:xfrm>
          <a:prstGeom prst="rect">
            <a:avLst/>
          </a:prstGeom>
        </p:spPr>
        <p:txBody>
          <a:bodyPr/>
          <a:lstStyle/>
          <a:p>
            <a:fld id="{C4A90E93-AA71-4DB3-9CA9-D7A9792177E9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3972" y="63641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01AF3015-7EC5-4146-8049-72B975079A24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11" name="Picture 2" descr="carta_4science_al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50" y="6176963"/>
            <a:ext cx="1804464" cy="6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8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22274" y="6353335"/>
            <a:ext cx="1178487" cy="387119"/>
          </a:xfrm>
          <a:prstGeom prst="rect">
            <a:avLst/>
          </a:prstGeom>
        </p:spPr>
        <p:txBody>
          <a:bodyPr/>
          <a:lstStyle/>
          <a:p>
            <a:fld id="{C4A90E93-AA71-4DB3-9CA9-D7A9792177E9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3972" y="63641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01AF3015-7EC5-4146-8049-72B975079A24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13" name="Picture 2" descr="carta_4science_al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50" y="6176963"/>
            <a:ext cx="1804464" cy="6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144000" cy="1217533"/>
          </a:xfrm>
          <a:solidFill>
            <a:srgbClr val="003F75"/>
          </a:solidFill>
        </p:spPr>
        <p:txBody>
          <a:bodyPr/>
          <a:lstStyle>
            <a:lvl1pPr>
              <a:defRPr>
                <a:solidFill>
                  <a:srgbClr val="C6C6C6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5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122274" y="6353335"/>
            <a:ext cx="1178487" cy="387119"/>
          </a:xfrm>
          <a:prstGeom prst="rect">
            <a:avLst/>
          </a:prstGeom>
        </p:spPr>
        <p:txBody>
          <a:bodyPr/>
          <a:lstStyle/>
          <a:p>
            <a:fld id="{C4A90E93-AA71-4DB3-9CA9-D7A9792177E9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3972" y="63641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01AF3015-7EC5-4146-8049-72B975079A24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9" name="Picture 2" descr="carta_4science_al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50" y="6176963"/>
            <a:ext cx="1804464" cy="6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144000" cy="1217533"/>
          </a:xfrm>
          <a:solidFill>
            <a:srgbClr val="003F75"/>
          </a:solidFill>
        </p:spPr>
        <p:txBody>
          <a:bodyPr/>
          <a:lstStyle>
            <a:lvl1pPr>
              <a:defRPr>
                <a:solidFill>
                  <a:srgbClr val="C6C6C6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22274" y="6353333"/>
            <a:ext cx="1178487" cy="387119"/>
          </a:xfrm>
          <a:prstGeom prst="rect">
            <a:avLst/>
          </a:prstGeom>
        </p:spPr>
        <p:txBody>
          <a:bodyPr/>
          <a:lstStyle/>
          <a:p>
            <a:fld id="{C4A90E93-AA71-4DB3-9CA9-D7A9792177E9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3972" y="63641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01AF3015-7EC5-4146-8049-72B975079A24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8" name="Picture 2" descr="carta_4science_al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50" y="6176963"/>
            <a:ext cx="1804464" cy="6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29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7"/>
            <a:ext cx="5486400" cy="1188382"/>
          </a:xfrm>
          <a:solidFill>
            <a:srgbClr val="003F75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dirty="0">
                <a:solidFill>
                  <a:srgbClr val="C6C6C6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35301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2274" y="6353333"/>
            <a:ext cx="1178487" cy="387119"/>
          </a:xfrm>
          <a:prstGeom prst="rect">
            <a:avLst/>
          </a:prstGeom>
        </p:spPr>
        <p:txBody>
          <a:bodyPr/>
          <a:lstStyle/>
          <a:p>
            <a:fld id="{C4A90E93-AA71-4DB3-9CA9-D7A9792177E9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3972" y="63641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01AF3015-7EC5-4146-8049-72B975079A24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11" name="Picture 2" descr="carta_4science_al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50" y="6176963"/>
            <a:ext cx="1804464" cy="6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8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08864" y="135302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836174"/>
            <a:ext cx="3121819" cy="40328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2274" y="6353335"/>
            <a:ext cx="1178487" cy="387119"/>
          </a:xfrm>
          <a:prstGeom prst="rect">
            <a:avLst/>
          </a:prstGeom>
        </p:spPr>
        <p:txBody>
          <a:bodyPr/>
          <a:lstStyle/>
          <a:p>
            <a:fld id="{C4A90E93-AA71-4DB3-9CA9-D7A9792177E9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3972" y="63641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01AF3015-7EC5-4146-8049-72B975079A24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11" name="Picture 2" descr="carta_4science_al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50" y="6176963"/>
            <a:ext cx="1804464" cy="6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927"/>
            <a:ext cx="5486400" cy="1188382"/>
          </a:xfrm>
          <a:solidFill>
            <a:srgbClr val="003F75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dirty="0">
                <a:solidFill>
                  <a:srgbClr val="C6C6C6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0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4Science/dspace-ckan" TargetMode="External"/><Relationship Id="rId2" Type="http://schemas.openxmlformats.org/officeDocument/2006/relationships/hyperlink" Target="https://ckan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force11.org/group/fairgroup/fairprincipl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4science.it/en/dspace-add-on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duraspace.org/display/DSPACECRIS/DSpace-CRIS+User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ira.lib.polyu.edu.hk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duraspace.org/display/DSPACECRIS/DSpace-CRIS+Users" TargetMode="External"/><Relationship Id="rId13" Type="http://schemas.openxmlformats.org/officeDocument/2006/relationships/image" Target="../media/image4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2.gif"/><Relationship Id="rId4" Type="http://schemas.openxmlformats.org/officeDocument/2006/relationships/diagramLayout" Target="../diagrams/layout1.xml"/><Relationship Id="rId9" Type="http://schemas.openxmlformats.org/officeDocument/2006/relationships/hyperlink" Target="mailto:https://wiki.duraspace.org/display/DSPACECRIS/DSpace-CRIS+Home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space-cris.4science.it/" TargetMode="External"/><Relationship Id="rId2" Type="http://schemas.openxmlformats.org/officeDocument/2006/relationships/hyperlink" Target="https://wiki.duraspace.org/display/DSPACECRIS/DSpace-CRIS+Hom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894" y="-69047"/>
            <a:ext cx="11823287" cy="709397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8F68BD-FE15-40BF-8ADA-826F3A5C9AF4}"/>
              </a:ext>
            </a:extLst>
          </p:cNvPr>
          <p:cNvSpPr txBox="1"/>
          <p:nvPr/>
        </p:nvSpPr>
        <p:spPr>
          <a:xfrm>
            <a:off x="2310395" y="4794280"/>
            <a:ext cx="4523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DSpace-CRIS introduction</a:t>
            </a:r>
            <a:endParaRPr lang="en-US" sz="3200" b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4000" b="1" baseline="30000" dirty="0">
                <a:solidFill>
                  <a:schemeClr val="bg1"/>
                </a:solidFill>
              </a:rPr>
              <a:t>EIFL, 2017 Nov. 17th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21776" y="6051373"/>
            <a:ext cx="10987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www.4science.it</a:t>
            </a:r>
          </a:p>
        </p:txBody>
      </p:sp>
    </p:spTree>
    <p:extLst>
      <p:ext uri="{BB962C8B-B14F-4D97-AF65-F5344CB8AC3E}">
        <p14:creationId xmlns:p14="http://schemas.microsoft.com/office/powerpoint/2010/main" val="55635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 use cases: a researcher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BFCC260-F09D-4B96-864A-EDE25F541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955" y="1327356"/>
            <a:ext cx="9182287" cy="5530644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33DEB3CC-21FA-4AB0-BCFF-FCA25DB8A446}"/>
              </a:ext>
            </a:extLst>
          </p:cNvPr>
          <p:cNvSpPr/>
          <p:nvPr/>
        </p:nvSpPr>
        <p:spPr>
          <a:xfrm>
            <a:off x="545686" y="1519082"/>
            <a:ext cx="2639966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68539EC-6105-481B-98B6-3BF145B19CBE}"/>
              </a:ext>
            </a:extLst>
          </p:cNvPr>
          <p:cNvSpPr/>
          <p:nvPr/>
        </p:nvSpPr>
        <p:spPr>
          <a:xfrm>
            <a:off x="3972228" y="1114301"/>
            <a:ext cx="5171772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464178C-1BB7-437A-9010-832A069E9F17}"/>
              </a:ext>
            </a:extLst>
          </p:cNvPr>
          <p:cNvSpPr/>
          <p:nvPr/>
        </p:nvSpPr>
        <p:spPr>
          <a:xfrm>
            <a:off x="83575" y="4894804"/>
            <a:ext cx="690716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3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 use cases: metrics</a:t>
            </a:r>
          </a:p>
        </p:txBody>
      </p:sp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70FA748E-2DE8-45AF-B0D0-85E10D86C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7" y="1261781"/>
            <a:ext cx="9141132" cy="477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 use cases: publications</a:t>
            </a:r>
          </a:p>
        </p:txBody>
      </p:sp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059151B1-B298-4B5E-9139-6DBC6A5A6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24" y="1261781"/>
            <a:ext cx="9055107" cy="54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9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 use cases: network</a:t>
            </a:r>
          </a:p>
        </p:txBody>
      </p:sp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03DB628A-A4F1-489B-B493-399077916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92" y="1234220"/>
            <a:ext cx="9013685" cy="54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2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 use cases: statistics</a:t>
            </a:r>
          </a:p>
        </p:txBody>
      </p:sp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FBF072D7-84DC-4CAD-9065-A78F8827D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66" y="1217538"/>
            <a:ext cx="8185349" cy="56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06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 use cases: ORCID v.2</a:t>
            </a:r>
          </a:p>
        </p:txBody>
      </p:sp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196D6984-DDE5-4584-9276-9E9619B8D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3" y="1421153"/>
            <a:ext cx="9114504" cy="52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85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685A3C2-446B-4BFE-835F-A0CAC2143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Recently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4Science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released</a:t>
            </a:r>
            <a:r>
              <a:rPr lang="it-IT" dirty="0"/>
              <a:t>, free and open source, an </a:t>
            </a:r>
            <a:r>
              <a:rPr lang="it-IT" dirty="0" err="1"/>
              <a:t>integration</a:t>
            </a:r>
            <a:r>
              <a:rPr lang="it-IT" dirty="0"/>
              <a:t> with CKAN, </a:t>
            </a:r>
            <a:r>
              <a:rPr lang="en-US" dirty="0"/>
              <a:t>the world's leading open-source data management platform</a:t>
            </a:r>
          </a:p>
          <a:p>
            <a:r>
              <a:rPr lang="en-US" dirty="0"/>
              <a:t>Using an extensible viewer framework you can now offer data discovery, exploration, preview, sampling and visualization from your DSpace-CRIS repository just by adopting the CKAN add-on!</a:t>
            </a:r>
          </a:p>
          <a:p>
            <a:r>
              <a:rPr lang="en-US" dirty="0"/>
              <a:t>CKAN makes open webservices for tabular data available: </a:t>
            </a:r>
            <a:r>
              <a:rPr lang="en-US" dirty="0">
                <a:hlinkClick r:id="rId2"/>
              </a:rPr>
              <a:t>https://ckan.org/</a:t>
            </a:r>
            <a:r>
              <a:rPr lang="en-US" dirty="0"/>
              <a:t>  </a:t>
            </a:r>
          </a:p>
          <a:p>
            <a:r>
              <a:rPr lang="en-US" dirty="0"/>
              <a:t>DSpace-CRIS &amp; DSpace-CKAN add-on: </a:t>
            </a:r>
            <a:r>
              <a:rPr lang="en-US" dirty="0">
                <a:hlinkClick r:id="rId3"/>
              </a:rPr>
              <a:t>https://github.com/4Science/dspace-ckan</a:t>
            </a:r>
            <a:r>
              <a:rPr lang="en-US" dirty="0"/>
              <a:t>  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2D5C3A4-B7A5-4C21-8256-D62FE74CD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DSpace-CRIS use </a:t>
            </a:r>
            <a:r>
              <a:rPr lang="it-IT" dirty="0" err="1"/>
              <a:t>cases</a:t>
            </a:r>
            <a:r>
              <a:rPr lang="it-IT" dirty="0"/>
              <a:t>: Research Data</a:t>
            </a:r>
          </a:p>
        </p:txBody>
      </p:sp>
    </p:spTree>
    <p:extLst>
      <p:ext uri="{BB962C8B-B14F-4D97-AF65-F5344CB8AC3E}">
        <p14:creationId xmlns:p14="http://schemas.microsoft.com/office/powerpoint/2010/main" val="170791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685A3C2-446B-4BFE-835F-A0CAC2143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Using DSpace and CKAN </a:t>
            </a:r>
            <a:r>
              <a:rPr lang="it-IT" dirty="0" err="1"/>
              <a:t>together</a:t>
            </a:r>
            <a:r>
              <a:rPr lang="it-IT" dirty="0"/>
              <a:t> you can make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data FAIR: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2400" dirty="0">
                <a:hlinkClick r:id="rId2"/>
              </a:rPr>
              <a:t>https://www.force11.org/group/fairgroup/fairprinciples</a:t>
            </a:r>
            <a:r>
              <a:rPr lang="it-IT" sz="2400" dirty="0"/>
              <a:t>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2D5C3A4-B7A5-4C21-8256-D62FE74CD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DSpace-CRIS use </a:t>
            </a:r>
            <a:r>
              <a:rPr lang="it-IT" dirty="0" err="1"/>
              <a:t>cases</a:t>
            </a:r>
            <a:r>
              <a:rPr lang="it-IT" dirty="0"/>
              <a:t>: Research Data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DA1F43-EFBC-4D82-925C-E2374D747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89" y="2805111"/>
            <a:ext cx="6903598" cy="23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0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EBE05EA-D36E-4435-88C6-696369B3C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01" y="1217543"/>
            <a:ext cx="9059399" cy="5082895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4A63C77B-6605-49CA-A26B-0E06F274C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DSpace</a:t>
            </a:r>
            <a:r>
              <a:rPr lang="it-IT" dirty="0"/>
              <a:t>-CRIS use </a:t>
            </a:r>
            <a:r>
              <a:rPr lang="it-IT" dirty="0" err="1"/>
              <a:t>cases</a:t>
            </a:r>
            <a:r>
              <a:rPr lang="it-IT" dirty="0"/>
              <a:t>: </a:t>
            </a:r>
            <a:r>
              <a:rPr lang="it-IT" dirty="0" err="1"/>
              <a:t>Research</a:t>
            </a:r>
            <a:r>
              <a:rPr lang="it-IT" dirty="0"/>
              <a:t>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75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2716"/>
          </a:xfrm>
        </p:spPr>
        <p:txBody>
          <a:bodyPr>
            <a:normAutofit/>
          </a:bodyPr>
          <a:lstStyle/>
          <a:p>
            <a:r>
              <a:rPr lang="en-US" sz="3000" dirty="0"/>
              <a:t>CKAN Add-On Module: preview tabular &amp; geospatial data</a:t>
            </a:r>
            <a:endParaRPr lang="it-IT" sz="3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3940916"/>
          </a:xfrm>
          <a:prstGeom prst="rect">
            <a:avLst/>
          </a:prstGeom>
        </p:spPr>
      </p:pic>
      <p:sp>
        <p:nvSpPr>
          <p:cNvPr id="21" name="Ovale 20"/>
          <p:cNvSpPr/>
          <p:nvPr/>
        </p:nvSpPr>
        <p:spPr>
          <a:xfrm>
            <a:off x="1799692" y="1376772"/>
            <a:ext cx="2916324" cy="39604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735796" y="791997"/>
            <a:ext cx="5861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Paginated and filterable</a:t>
            </a:r>
          </a:p>
        </p:txBody>
      </p:sp>
      <p:sp>
        <p:nvSpPr>
          <p:cNvPr id="23" name="Ovale 22"/>
          <p:cNvSpPr/>
          <p:nvPr/>
        </p:nvSpPr>
        <p:spPr>
          <a:xfrm>
            <a:off x="5904148" y="1376773"/>
            <a:ext cx="2916324" cy="39604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596" y="3412520"/>
            <a:ext cx="7697879" cy="2176720"/>
          </a:xfrm>
          <a:prstGeom prst="rect">
            <a:avLst/>
          </a:prstGeom>
          <a:effectLst>
            <a:outerShdw blurRad="50800" dist="38100" dir="13500000" sx="101000" sy="101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0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203290" y="1427360"/>
            <a:ext cx="4557252" cy="52094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International reputation in the Open Access and Open Science communities. </a:t>
            </a:r>
            <a:endParaRPr lang="it-IT" dirty="0"/>
          </a:p>
          <a:p>
            <a:r>
              <a:rPr lang="it-IT" dirty="0" err="1"/>
              <a:t>Director</a:t>
            </a:r>
            <a:r>
              <a:rPr lang="it-IT" dirty="0"/>
              <a:t> of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national</a:t>
            </a:r>
            <a:r>
              <a:rPr lang="it-IT" dirty="0"/>
              <a:t> </a:t>
            </a:r>
            <a:r>
              <a:rPr lang="it-IT" dirty="0" err="1"/>
              <a:t>projects</a:t>
            </a:r>
            <a:r>
              <a:rPr lang="it-IT" dirty="0"/>
              <a:t> in 2015:</a:t>
            </a:r>
          </a:p>
          <a:p>
            <a:pPr lvl="1"/>
            <a:r>
              <a:rPr lang="it-IT" dirty="0" err="1"/>
              <a:t>implementing</a:t>
            </a:r>
            <a:r>
              <a:rPr lang="it-IT" dirty="0"/>
              <a:t> DSpace-CRIS </a:t>
            </a:r>
            <a:r>
              <a:rPr lang="it-IT" dirty="0" err="1"/>
              <a:t>at</a:t>
            </a:r>
            <a:r>
              <a:rPr lang="it-IT" dirty="0"/>
              <a:t> 67 </a:t>
            </a:r>
            <a:r>
              <a:rPr lang="it-IT" dirty="0" err="1"/>
              <a:t>Italian</a:t>
            </a:r>
            <a:r>
              <a:rPr lang="it-IT" dirty="0"/>
              <a:t> HE and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institutions</a:t>
            </a:r>
            <a:endParaRPr lang="it-IT" dirty="0"/>
          </a:p>
          <a:p>
            <a:pPr lvl="1"/>
            <a:r>
              <a:rPr lang="it-IT" dirty="0" err="1"/>
              <a:t>ORCiD</a:t>
            </a:r>
            <a:r>
              <a:rPr lang="it-IT" dirty="0"/>
              <a:t> adoption </a:t>
            </a:r>
            <a:r>
              <a:rPr lang="it-IT" dirty="0" err="1"/>
              <a:t>involving</a:t>
            </a:r>
            <a:r>
              <a:rPr lang="it-IT" dirty="0"/>
              <a:t> over 60,000 </a:t>
            </a:r>
            <a:r>
              <a:rPr lang="it-IT" dirty="0" err="1"/>
              <a:t>researchers</a:t>
            </a:r>
            <a:endParaRPr lang="it-IT" dirty="0"/>
          </a:p>
          <a:p>
            <a:r>
              <a:rPr lang="it-IT" dirty="0" err="1"/>
              <a:t>Enthusiastically</a:t>
            </a:r>
            <a:r>
              <a:rPr lang="it-IT" dirty="0"/>
              <a:t> </a:t>
            </a:r>
            <a:r>
              <a:rPr lang="it-IT" dirty="0" err="1"/>
              <a:t>working</a:t>
            </a:r>
            <a:r>
              <a:rPr lang="it-IT" dirty="0"/>
              <a:t> with DSpace </a:t>
            </a:r>
            <a:r>
              <a:rPr lang="it-IT" dirty="0" err="1"/>
              <a:t>since</a:t>
            </a:r>
            <a:r>
              <a:rPr lang="it-IT" dirty="0"/>
              <a:t> 2003.</a:t>
            </a:r>
          </a:p>
          <a:p>
            <a:r>
              <a:rPr lang="it-IT" dirty="0"/>
              <a:t>Head of Operations </a:t>
            </a:r>
            <a:r>
              <a:rPr lang="it-IT" dirty="0" err="1"/>
              <a:t>at</a:t>
            </a:r>
            <a:r>
              <a:rPr lang="it-IT" dirty="0"/>
              <a:t> 4Science </a:t>
            </a:r>
            <a:r>
              <a:rPr lang="it-IT" dirty="0" err="1"/>
              <a:t>since</a:t>
            </a:r>
            <a:r>
              <a:rPr lang="it-IT" dirty="0"/>
              <a:t> the </a:t>
            </a:r>
            <a:r>
              <a:rPr lang="it-IT" dirty="0" err="1"/>
              <a:t>launch</a:t>
            </a:r>
            <a:r>
              <a:rPr lang="it-IT" dirty="0"/>
              <a:t> in 2016.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Susanna Mornati</a:t>
            </a:r>
          </a:p>
        </p:txBody>
      </p:sp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34B1052F-7931-4C66-8AB5-EEA3F6D6D5DC}"/>
              </a:ext>
            </a:extLst>
          </p:cNvPr>
          <p:cNvSpPr txBox="1">
            <a:spLocks/>
          </p:cNvSpPr>
          <p:nvPr/>
        </p:nvSpPr>
        <p:spPr>
          <a:xfrm>
            <a:off x="78659" y="1432280"/>
            <a:ext cx="3814915" cy="4688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   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B90FF26-67CD-4A44-BC94-1D3764FF9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8" y="1999182"/>
            <a:ext cx="2859834" cy="36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25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2716"/>
          </a:xfrm>
        </p:spPr>
        <p:txBody>
          <a:bodyPr>
            <a:normAutofit/>
          </a:bodyPr>
          <a:lstStyle/>
          <a:p>
            <a:r>
              <a:rPr lang="en-US" sz="3000" dirty="0"/>
              <a:t>CKAN Add-On Module: preview tabular &amp; geospatial data</a:t>
            </a:r>
            <a:endParaRPr lang="it-IT" sz="3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014541" y="872717"/>
            <a:ext cx="3402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 visualization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6AB337-A46E-45EB-A1F8-8473C2A5D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376771"/>
            <a:ext cx="9134475" cy="5619750"/>
          </a:xfrm>
          <a:prstGeom prst="rect">
            <a:avLst/>
          </a:prstGeom>
        </p:spPr>
      </p:pic>
      <p:sp>
        <p:nvSpPr>
          <p:cNvPr id="21" name="Ovale 20"/>
          <p:cNvSpPr/>
          <p:nvPr/>
        </p:nvSpPr>
        <p:spPr>
          <a:xfrm>
            <a:off x="6636778" y="2433484"/>
            <a:ext cx="1873048" cy="283169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1076637" y="2104193"/>
            <a:ext cx="1224109" cy="4325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762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2716"/>
          </a:xfrm>
        </p:spPr>
        <p:txBody>
          <a:bodyPr>
            <a:normAutofit/>
          </a:bodyPr>
          <a:lstStyle/>
          <a:p>
            <a:r>
              <a:rPr lang="en-US" sz="3000" dirty="0"/>
              <a:t>CKAN Add-On Module: preview tabular &amp; geospatial data</a:t>
            </a:r>
            <a:endParaRPr lang="it-IT" sz="3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3940916"/>
          </a:xfrm>
          <a:prstGeom prst="rect">
            <a:avLst/>
          </a:prstGeom>
        </p:spPr>
      </p:pic>
      <p:sp>
        <p:nvSpPr>
          <p:cNvPr id="21" name="Ovale 20"/>
          <p:cNvSpPr/>
          <p:nvPr/>
        </p:nvSpPr>
        <p:spPr>
          <a:xfrm>
            <a:off x="927856" y="1376772"/>
            <a:ext cx="1181162" cy="39604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987206" y="791997"/>
            <a:ext cx="559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Interactive map visualization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384884"/>
            <a:ext cx="6850685" cy="4196545"/>
          </a:xfrm>
          <a:prstGeom prst="rect">
            <a:avLst/>
          </a:prstGeom>
          <a:effectLst>
            <a:outerShdw blurRad="50800" dist="38100" dir="13500000" sx="101000" sy="101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389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diritto 12"/>
          <p:cNvCxnSpPr/>
          <p:nvPr/>
        </p:nvCxnSpPr>
        <p:spPr>
          <a:xfrm>
            <a:off x="293025" y="4274145"/>
            <a:ext cx="847914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708474" y="3314885"/>
            <a:ext cx="7542" cy="1685999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4168414" y="3356992"/>
            <a:ext cx="7542" cy="1685998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olo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2716"/>
          </a:xfrm>
        </p:spPr>
        <p:txBody>
          <a:bodyPr>
            <a:normAutofit/>
          </a:bodyPr>
          <a:lstStyle/>
          <a:p>
            <a:r>
              <a:rPr lang="en-US" sz="3000" dirty="0"/>
              <a:t>CKAN Integration Add-On: architecture</a:t>
            </a:r>
            <a:endParaRPr lang="it-IT" sz="3000" dirty="0"/>
          </a:p>
        </p:txBody>
      </p:sp>
      <p:pic>
        <p:nvPicPr>
          <p:cNvPr id="6" name="Immagine 5" descr="https://upload.wikimedia.org/wikipedia/en/e/e2/CKAN_Logo_full_colo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04" y="5186862"/>
            <a:ext cx="2045110" cy="69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30" descr="DSpace_logo.png"/>
          <p:cNvPicPr>
            <a:picLocks noChangeAspect="1"/>
          </p:cNvPicPr>
          <p:nvPr/>
        </p:nvPicPr>
        <p:blipFill rotWithShape="1">
          <a:blip r:embed="rId3" cstate="print"/>
          <a:srcRect b="35858"/>
          <a:stretch/>
        </p:blipFill>
        <p:spPr>
          <a:xfrm>
            <a:off x="3491880" y="1412776"/>
            <a:ext cx="1935933" cy="1208358"/>
          </a:xfrm>
          <a:prstGeom prst="rect">
            <a:avLst/>
          </a:prstGeom>
        </p:spPr>
      </p:pic>
      <p:pic>
        <p:nvPicPr>
          <p:cNvPr id="8" name="Picture 20" descr="Risultati immagini per lucchetto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38" y="3890718"/>
            <a:ext cx="849842" cy="84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 descr="DuraCloud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36" y="1791644"/>
            <a:ext cx="2075935" cy="72558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4" y="1878357"/>
            <a:ext cx="925651" cy="86656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07833" y="4509098"/>
            <a:ext cx="3084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backend</a:t>
            </a:r>
          </a:p>
        </p:txBody>
      </p:sp>
      <p:cxnSp>
        <p:nvCxnSpPr>
          <p:cNvPr id="14" name="Connettore 2 13"/>
          <p:cNvCxnSpPr/>
          <p:nvPr/>
        </p:nvCxnSpPr>
        <p:spPr>
          <a:xfrm rot="5400000">
            <a:off x="5876990" y="1687242"/>
            <a:ext cx="7542" cy="1393386"/>
          </a:xfrm>
          <a:prstGeom prst="straightConnector1">
            <a:avLst/>
          </a:prstGeom>
          <a:ln w="28575">
            <a:headEnd type="triangle"/>
            <a:tailEnd type="none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5400000">
            <a:off x="5840986" y="1504400"/>
            <a:ext cx="7542" cy="1393386"/>
          </a:xfrm>
          <a:prstGeom prst="straightConnector1">
            <a:avLst/>
          </a:prstGeom>
          <a:ln w="28575">
            <a:headEnd type="none"/>
            <a:tailEnd type="triangle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5400000">
            <a:off x="2996670" y="1687242"/>
            <a:ext cx="7542" cy="1393386"/>
          </a:xfrm>
          <a:prstGeom prst="straightConnector1">
            <a:avLst/>
          </a:prstGeom>
          <a:ln w="28575">
            <a:headEnd type="triangle"/>
            <a:tailEnd type="none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5400000">
            <a:off x="2960666" y="1504400"/>
            <a:ext cx="7542" cy="1393386"/>
          </a:xfrm>
          <a:prstGeom prst="straightConnector1">
            <a:avLst/>
          </a:prstGeom>
          <a:ln w="28575">
            <a:headEnd type="none"/>
            <a:tailEnd type="triangle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4885480" y="3314149"/>
            <a:ext cx="3084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proxing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596967" y="3004264"/>
            <a:ext cx="3084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access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Embargo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Restricted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348813" y="1085835"/>
            <a:ext cx="2831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be integrated with LTP strategy</a:t>
            </a:r>
          </a:p>
        </p:txBody>
      </p:sp>
      <p:pic>
        <p:nvPicPr>
          <p:cNvPr id="21" name="Picture 2" descr="dspace-cri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842" y="2674234"/>
            <a:ext cx="2256649" cy="400637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3000441" y="6160585"/>
            <a:ext cx="58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Source, get it from GitHub!</a:t>
            </a:r>
          </a:p>
        </p:txBody>
      </p:sp>
    </p:spTree>
    <p:extLst>
      <p:ext uri="{BB962C8B-B14F-4D97-AF65-F5344CB8AC3E}">
        <p14:creationId xmlns:p14="http://schemas.microsoft.com/office/powerpoint/2010/main" val="22856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685A3C2-446B-4BFE-835F-A0CAC2143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7537"/>
            <a:ext cx="7886700" cy="4749607"/>
          </a:xfrm>
        </p:spPr>
        <p:txBody>
          <a:bodyPr>
            <a:normAutofit lnSpcReduction="10000"/>
          </a:bodyPr>
          <a:lstStyle/>
          <a:p>
            <a:endParaRPr lang="en-GB" sz="3200" dirty="0"/>
          </a:p>
          <a:p>
            <a:pPr marL="0" indent="0">
              <a:buNone/>
            </a:pPr>
            <a:r>
              <a:rPr lang="en-GB" sz="3200" dirty="0"/>
              <a:t>The same requirements apply to audio and video content:</a:t>
            </a:r>
          </a:p>
          <a:p>
            <a:pPr>
              <a:buFontTx/>
              <a:buChar char="-"/>
            </a:pPr>
            <a:r>
              <a:rPr lang="en-GB" sz="3200" dirty="0"/>
              <a:t>Streaming </a:t>
            </a:r>
          </a:p>
          <a:p>
            <a:pPr>
              <a:buFontTx/>
              <a:buChar char="-"/>
            </a:pPr>
            <a:r>
              <a:rPr lang="en-GB" sz="3200" dirty="0"/>
              <a:t>Internal structure</a:t>
            </a:r>
          </a:p>
          <a:p>
            <a:pPr>
              <a:buFontTx/>
              <a:buChar char="-"/>
            </a:pPr>
            <a:r>
              <a:rPr lang="en-GB" sz="3200" dirty="0"/>
              <a:t>Annotation / commenting / transcript</a:t>
            </a:r>
          </a:p>
          <a:p>
            <a:pPr marL="0" indent="0">
              <a:buNone/>
            </a:pPr>
            <a:r>
              <a:rPr lang="en-GB" sz="3200" dirty="0"/>
              <a:t>Adopt an open standard: the MPEG-DASH format allows adaptive streaming over simple html client with full support for multiple tracks, </a:t>
            </a:r>
            <a:r>
              <a:rPr lang="en-GB" sz="3200" dirty="0" err="1"/>
              <a:t>ToC</a:t>
            </a:r>
            <a:r>
              <a:rPr lang="en-GB" sz="3200" dirty="0"/>
              <a:t>, subtitles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2D5C3A4-B7A5-4C21-8256-D62FE74CD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DSpace-CRIS use </a:t>
            </a:r>
            <a:r>
              <a:rPr lang="it-IT" dirty="0" err="1"/>
              <a:t>cases</a:t>
            </a:r>
            <a:r>
              <a:rPr lang="it-IT" dirty="0"/>
              <a:t>: </a:t>
            </a:r>
            <a:r>
              <a:rPr lang="it-IT" dirty="0" err="1"/>
              <a:t>beyond</a:t>
            </a:r>
            <a:r>
              <a:rPr lang="it-IT" dirty="0"/>
              <a:t> </a:t>
            </a:r>
            <a:r>
              <a:rPr lang="it-IT" dirty="0" err="1"/>
              <a:t>publications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3589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685A3C2-446B-4BFE-835F-A0CAC2143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7537"/>
            <a:ext cx="7886700" cy="4749607"/>
          </a:xfrm>
        </p:spPr>
        <p:txBody>
          <a:bodyPr>
            <a:normAutofit/>
          </a:bodyPr>
          <a:lstStyle/>
          <a:p>
            <a:endParaRPr lang="en-GB" sz="3200" dirty="0"/>
          </a:p>
          <a:p>
            <a:pPr marL="0" indent="0">
              <a:buNone/>
            </a:pPr>
            <a:r>
              <a:rPr lang="en-GB" sz="3200" dirty="0"/>
              <a:t>The IIIF Image Viewer, Document Viewer, </a:t>
            </a:r>
          </a:p>
          <a:p>
            <a:pPr marL="0" indent="0">
              <a:buNone/>
            </a:pPr>
            <a:r>
              <a:rPr lang="en-GB" sz="3200" dirty="0"/>
              <a:t>OCR &amp; Transcription, Video/Audio Streaming</a:t>
            </a:r>
          </a:p>
          <a:p>
            <a:pPr marL="0" indent="0">
              <a:buNone/>
            </a:pPr>
            <a:r>
              <a:rPr lang="en-GB" sz="3200" dirty="0"/>
              <a:t>are add-on modules presently distributed by </a:t>
            </a:r>
          </a:p>
          <a:p>
            <a:pPr marL="0" indent="0">
              <a:buNone/>
            </a:pPr>
            <a:r>
              <a:rPr lang="en-GB" sz="3200" dirty="0"/>
              <a:t>4Science with an innovative business model: </a:t>
            </a:r>
          </a:p>
          <a:p>
            <a:pPr marL="0" indent="0">
              <a:buNone/>
            </a:pPr>
            <a:r>
              <a:rPr lang="en-GB" sz="3200" dirty="0"/>
              <a:t>contribute to make them open source soon!</a:t>
            </a:r>
          </a:p>
          <a:p>
            <a:pPr marL="0" indent="0">
              <a:buNone/>
            </a:pPr>
            <a:r>
              <a:rPr lang="en-GB" sz="3200" dirty="0">
                <a:hlinkClick r:id="rId2"/>
              </a:rPr>
              <a:t>http://www.4science.it/en/dspace-add-ons/</a:t>
            </a:r>
            <a:r>
              <a:rPr lang="en-GB" sz="3200" dirty="0"/>
              <a:t>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2D5C3A4-B7A5-4C21-8256-D62FE74CD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DSpace-CRIS </a:t>
            </a:r>
            <a:r>
              <a:rPr lang="it-IT" dirty="0" err="1"/>
              <a:t>add-ons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6265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 priorities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0FCF65-062B-4C3E-9C17-1F4CEACA8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3200" dirty="0"/>
          </a:p>
          <a:p>
            <a:r>
              <a:rPr lang="it-IT" sz="3200" dirty="0" err="1"/>
              <a:t>Interoperability</a:t>
            </a:r>
            <a:r>
              <a:rPr lang="it-IT" sz="3200" dirty="0"/>
              <a:t> (bi-</a:t>
            </a:r>
            <a:r>
              <a:rPr lang="it-IT" sz="3200" dirty="0" err="1"/>
              <a:t>directional</a:t>
            </a:r>
            <a:r>
              <a:rPr lang="it-IT" sz="3200" dirty="0"/>
              <a:t>)</a:t>
            </a:r>
          </a:p>
          <a:p>
            <a:r>
              <a:rPr lang="it-IT" sz="3200" dirty="0"/>
              <a:t>Open </a:t>
            </a:r>
            <a:r>
              <a:rPr lang="it-IT" sz="3200" dirty="0" err="1"/>
              <a:t>standards</a:t>
            </a:r>
            <a:endParaRPr lang="it-IT" sz="3200" dirty="0"/>
          </a:p>
          <a:p>
            <a:r>
              <a:rPr lang="it-IT" sz="3200" dirty="0" err="1"/>
              <a:t>Persistent</a:t>
            </a:r>
            <a:r>
              <a:rPr lang="it-IT" sz="3200" dirty="0"/>
              <a:t> </a:t>
            </a:r>
            <a:r>
              <a:rPr lang="it-IT" sz="3200" dirty="0" err="1"/>
              <a:t>Identifiers</a:t>
            </a:r>
            <a:endParaRPr lang="it-IT" sz="3200" dirty="0"/>
          </a:p>
          <a:p>
            <a:r>
              <a:rPr lang="it-IT" sz="3200" dirty="0"/>
              <a:t>Research data (</a:t>
            </a:r>
            <a:r>
              <a:rPr lang="it-IT" sz="3200" dirty="0" err="1"/>
              <a:t>integration</a:t>
            </a:r>
            <a:r>
              <a:rPr lang="it-IT" sz="3200" dirty="0"/>
              <a:t> with CKAN for data </a:t>
            </a:r>
            <a:r>
              <a:rPr lang="it-IT" sz="3200" dirty="0" err="1"/>
              <a:t>visualization</a:t>
            </a:r>
            <a:r>
              <a:rPr lang="it-IT" sz="3200" dirty="0"/>
              <a:t> and </a:t>
            </a:r>
            <a:r>
              <a:rPr lang="it-IT" sz="3200" dirty="0" err="1"/>
              <a:t>analysis</a:t>
            </a:r>
            <a:r>
              <a:rPr lang="it-IT" sz="3200" dirty="0"/>
              <a:t>)</a:t>
            </a:r>
          </a:p>
          <a:p>
            <a:r>
              <a:rPr lang="it-IT" sz="3200" dirty="0"/>
              <a:t>Digital </a:t>
            </a:r>
            <a:r>
              <a:rPr lang="it-IT" sz="3200" dirty="0" err="1"/>
              <a:t>libraries</a:t>
            </a:r>
            <a:r>
              <a:rPr lang="it-IT" sz="3200" dirty="0"/>
              <a:t> for Cultural Heritage</a:t>
            </a:r>
          </a:p>
          <a:p>
            <a:endParaRPr lang="it-IT" sz="3200" dirty="0"/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235926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0" y="1217537"/>
            <a:ext cx="7886700" cy="500628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>
                <a:hlinkClick r:id="rId2"/>
              </a:rPr>
              <a:t>https://wiki.duraspace.org/display/DSPACECRIS/DSpace-CRIS+Users</a:t>
            </a:r>
            <a:endParaRPr lang="en-GB" dirty="0"/>
          </a:p>
          <a:p>
            <a:r>
              <a:rPr lang="en-GB" dirty="0"/>
              <a:t>Universities and Research </a:t>
            </a:r>
            <a:r>
              <a:rPr lang="en-GB" dirty="0" err="1"/>
              <a:t>Centers</a:t>
            </a:r>
            <a:r>
              <a:rPr lang="en-GB" dirty="0"/>
              <a:t> will obviously benefit from a platform that can collect, manage, preserve and disseminate all information about research and its performance. </a:t>
            </a:r>
          </a:p>
          <a:p>
            <a:r>
              <a:rPr lang="en-GB" dirty="0"/>
              <a:t>GLAM (Galleries, Libraries, Museums, Archives) can likewise benefit from DSpace-GLAM, a “flavour” of DSpace-CRIS specially configured to provide a rich context to digital assets of the Cultural Heritage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DSpace-CRIS: where?</a:t>
            </a:r>
          </a:p>
        </p:txBody>
      </p:sp>
    </p:spTree>
    <p:extLst>
      <p:ext uri="{BB962C8B-B14F-4D97-AF65-F5344CB8AC3E}">
        <p14:creationId xmlns:p14="http://schemas.microsoft.com/office/powerpoint/2010/main" val="4204974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DSpace-CRIS: https://digital.csic.es/</a:t>
            </a:r>
            <a:br>
              <a:rPr lang="it-IT" sz="3200" dirty="0"/>
            </a:br>
            <a:r>
              <a:rPr lang="it-IT" sz="3200" dirty="0" err="1"/>
              <a:t>Integrated</a:t>
            </a:r>
            <a:r>
              <a:rPr lang="it-IT" sz="3200" dirty="0"/>
              <a:t> with an </a:t>
            </a:r>
            <a:r>
              <a:rPr lang="it-IT" sz="3200" dirty="0" err="1"/>
              <a:t>internal</a:t>
            </a:r>
            <a:r>
              <a:rPr lang="it-IT" sz="3200" dirty="0"/>
              <a:t> CRIS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392"/>
            <a:ext cx="9144000" cy="49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30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DSpace-CRIS: http://www.earth-prints.org/</a:t>
            </a:r>
            <a:br>
              <a:rPr lang="it-IT" sz="3200" dirty="0"/>
            </a:br>
            <a:r>
              <a:rPr lang="it-IT" sz="3200" dirty="0" err="1"/>
              <a:t>Ontological</a:t>
            </a:r>
            <a:r>
              <a:rPr lang="it-IT" sz="3200" dirty="0"/>
              <a:t> </a:t>
            </a:r>
            <a:r>
              <a:rPr lang="it-IT" sz="3200" dirty="0" err="1"/>
              <a:t>approach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827"/>
            <a:ext cx="9144000" cy="42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56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64641" y="402280"/>
            <a:ext cx="276659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http://ira.lib.polyu.edu.hk/</a:t>
            </a:r>
            <a:r>
              <a:rPr lang="it-IT" dirty="0"/>
              <a:t> 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-1927"/>
            <a:ext cx="9144000" cy="1188382"/>
          </a:xfrm>
        </p:spPr>
        <p:txBody>
          <a:bodyPr/>
          <a:lstStyle/>
          <a:p>
            <a:r>
              <a:rPr lang="it-IT" dirty="0"/>
              <a:t>DSpace-CRIS </a:t>
            </a:r>
            <a:r>
              <a:rPr lang="it-IT" dirty="0" err="1"/>
              <a:t>as</a:t>
            </a:r>
            <a:r>
              <a:rPr lang="it-IT" dirty="0"/>
              <a:t> a National Portal in Catalunya: http://portalrecerca.csuc.cat/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206485" y="5139127"/>
            <a:ext cx="8739403" cy="1109283"/>
          </a:xfrm>
        </p:spPr>
        <p:txBody>
          <a:bodyPr>
            <a:normAutofit fontScale="85000" lnSpcReduction="20000"/>
          </a:bodyPr>
          <a:lstStyle/>
          <a:p>
            <a:r>
              <a:rPr lang="it-IT" sz="2400" dirty="0" err="1"/>
              <a:t>Collecting</a:t>
            </a:r>
            <a:r>
              <a:rPr lang="it-IT" sz="2400" dirty="0"/>
              <a:t> data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 err="1"/>
              <a:t>researchers</a:t>
            </a:r>
            <a:r>
              <a:rPr lang="it-IT" sz="2400" dirty="0"/>
              <a:t>, </a:t>
            </a:r>
            <a:r>
              <a:rPr lang="it-IT" sz="2400" dirty="0" err="1"/>
              <a:t>organizations</a:t>
            </a:r>
            <a:r>
              <a:rPr lang="it-IT" sz="2400" dirty="0"/>
              <a:t>, </a:t>
            </a:r>
            <a:r>
              <a:rPr lang="it-IT" sz="2400" dirty="0" err="1"/>
              <a:t>projects</a:t>
            </a:r>
            <a:r>
              <a:rPr lang="it-IT" sz="2400" dirty="0"/>
              <a:t>, </a:t>
            </a:r>
            <a:r>
              <a:rPr lang="it-IT" sz="2400" dirty="0" err="1"/>
              <a:t>publications</a:t>
            </a:r>
            <a:r>
              <a:rPr lang="it-IT" sz="2400" dirty="0"/>
              <a:t> from </a:t>
            </a:r>
            <a:r>
              <a:rPr lang="it-IT" sz="2400" dirty="0" err="1"/>
              <a:t>all</a:t>
            </a:r>
            <a:r>
              <a:rPr lang="it-IT" sz="2400" dirty="0"/>
              <a:t> the </a:t>
            </a:r>
            <a:r>
              <a:rPr lang="it-IT" sz="2400" dirty="0" err="1"/>
              <a:t>Catalan</a:t>
            </a:r>
            <a:r>
              <a:rPr lang="it-IT" sz="2400" dirty="0"/>
              <a:t> </a:t>
            </a:r>
            <a:r>
              <a:rPr lang="it-IT" sz="2400" dirty="0" err="1"/>
              <a:t>Universities</a:t>
            </a:r>
            <a:endParaRPr lang="it-IT" sz="2400" dirty="0"/>
          </a:p>
          <a:p>
            <a:r>
              <a:rPr lang="it-IT" sz="2400" dirty="0" err="1"/>
              <a:t>Run</a:t>
            </a:r>
            <a:r>
              <a:rPr lang="it-IT" sz="2400" dirty="0"/>
              <a:t> by the </a:t>
            </a:r>
            <a:r>
              <a:rPr lang="it-IT" sz="2400" dirty="0" err="1"/>
              <a:t>Consorci</a:t>
            </a:r>
            <a:r>
              <a:rPr lang="it-IT" sz="2400" dirty="0"/>
              <a:t> de </a:t>
            </a:r>
            <a:r>
              <a:rPr lang="it-IT" sz="2400" dirty="0" err="1"/>
              <a:t>Serveis</a:t>
            </a:r>
            <a:r>
              <a:rPr lang="it-IT" sz="2400" dirty="0"/>
              <a:t> </a:t>
            </a:r>
            <a:r>
              <a:rPr lang="it-IT" sz="2400" dirty="0" err="1"/>
              <a:t>Universitaris</a:t>
            </a:r>
            <a:r>
              <a:rPr lang="it-IT" sz="2400" dirty="0"/>
              <a:t> de Catalunya </a:t>
            </a:r>
            <a:r>
              <a:rPr lang="it-IT" sz="2400" dirty="0" err="1"/>
              <a:t>as</a:t>
            </a:r>
            <a:r>
              <a:rPr lang="it-IT" sz="2400" dirty="0"/>
              <a:t> a </a:t>
            </a:r>
            <a:r>
              <a:rPr lang="it-IT" sz="2400" dirty="0" err="1"/>
              <a:t>national</a:t>
            </a:r>
            <a:r>
              <a:rPr lang="it-IT" sz="2400" dirty="0"/>
              <a:t> service to </a:t>
            </a:r>
            <a:r>
              <a:rPr lang="it-IT" sz="2400" dirty="0" err="1"/>
              <a:t>raise</a:t>
            </a:r>
            <a:r>
              <a:rPr lang="it-IT" sz="2400" dirty="0"/>
              <a:t> </a:t>
            </a:r>
            <a:r>
              <a:rPr lang="it-IT" sz="2400" dirty="0" err="1"/>
              <a:t>visibility</a:t>
            </a:r>
            <a:r>
              <a:rPr lang="it-IT" sz="2400" dirty="0"/>
              <a:t> and </a:t>
            </a:r>
            <a:r>
              <a:rPr lang="it-IT" sz="2400" dirty="0" err="1"/>
              <a:t>awareness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 err="1"/>
              <a:t>Catalan</a:t>
            </a:r>
            <a:r>
              <a:rPr lang="it-IT" sz="2400" dirty="0"/>
              <a:t> Research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" y="1072591"/>
            <a:ext cx="9144000" cy="40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5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7D3FFC4-A81F-4886-A905-DC5543FDD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19" y="3760839"/>
            <a:ext cx="2477730" cy="1651820"/>
          </a:xfrm>
          <a:prstGeom prst="rect">
            <a:avLst/>
          </a:prstGeom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DSpace is the most popular free open-source   Digital Asset Management System in the world, used for Institutional Repositories to manage publications…</a:t>
            </a:r>
          </a:p>
          <a:p>
            <a:r>
              <a:rPr lang="en-GB" dirty="0"/>
              <a:t>…but more and more HE and Research Institutions are asking for Research Information &amp; Data Management tools</a:t>
            </a:r>
          </a:p>
          <a:p>
            <a:endParaRPr lang="en-GB" dirty="0"/>
          </a:p>
          <a:p>
            <a:r>
              <a:rPr lang="en-GB" dirty="0"/>
              <a:t>Why not using an “extended” version                        of DSpace to meet these two relevant needs?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 and “extended” DSpace</a:t>
            </a:r>
          </a:p>
        </p:txBody>
      </p:sp>
    </p:spTree>
    <p:extLst>
      <p:ext uri="{BB962C8B-B14F-4D97-AF65-F5344CB8AC3E}">
        <p14:creationId xmlns:p14="http://schemas.microsoft.com/office/powerpoint/2010/main" val="1408675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82615635-0CD0-4535-B455-8240AEB42021}"/>
              </a:ext>
            </a:extLst>
          </p:cNvPr>
          <p:cNvSpPr/>
          <p:nvPr/>
        </p:nvSpPr>
        <p:spPr>
          <a:xfrm>
            <a:off x="4605455" y="1534328"/>
            <a:ext cx="3893636" cy="1248933"/>
          </a:xfrm>
          <a:prstGeom prst="rect">
            <a:avLst/>
          </a:prstGeom>
          <a:solidFill>
            <a:srgbClr val="FEB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DSpace-CRIS     </a:t>
            </a:r>
            <a:r>
              <a:rPr lang="en-GB" dirty="0">
                <a:solidFill>
                  <a:srgbClr val="FEBE7D"/>
                </a:solidFill>
              </a:rPr>
              <a:t>.</a:t>
            </a:r>
          </a:p>
          <a:p>
            <a:pPr algn="r"/>
            <a:r>
              <a:rPr lang="en-GB" dirty="0">
                <a:solidFill>
                  <a:schemeClr val="tx1"/>
                </a:solidFill>
              </a:rPr>
              <a:t>UI     </a:t>
            </a:r>
            <a:r>
              <a:rPr lang="en-GB" dirty="0">
                <a:solidFill>
                  <a:srgbClr val="FEBE7D"/>
                </a:solidFill>
              </a:rPr>
              <a:t>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2798D16-D6D4-44A3-B639-DE1B5E177A2E}"/>
              </a:ext>
            </a:extLst>
          </p:cNvPr>
          <p:cNvSpPr/>
          <p:nvPr/>
        </p:nvSpPr>
        <p:spPr>
          <a:xfrm>
            <a:off x="4605455" y="2783262"/>
            <a:ext cx="3893636" cy="1616925"/>
          </a:xfrm>
          <a:prstGeom prst="rect">
            <a:avLst/>
          </a:prstGeom>
          <a:solidFill>
            <a:srgbClr val="FEFE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DSpace-CRIS    </a:t>
            </a:r>
            <a:r>
              <a:rPr lang="en-GB" dirty="0">
                <a:solidFill>
                  <a:srgbClr val="FEFECC"/>
                </a:solidFill>
              </a:rPr>
              <a:t>.</a:t>
            </a:r>
          </a:p>
          <a:p>
            <a:pPr algn="r"/>
            <a:r>
              <a:rPr lang="en-GB" dirty="0">
                <a:solidFill>
                  <a:schemeClr val="tx1"/>
                </a:solidFill>
              </a:rPr>
              <a:t>API    </a:t>
            </a:r>
            <a:r>
              <a:rPr lang="en-GB" dirty="0">
                <a:solidFill>
                  <a:srgbClr val="FEFECC"/>
                </a:solidFill>
              </a:rPr>
              <a:t>.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5BCB216-F225-4862-B518-10147B36A9D3}"/>
              </a:ext>
            </a:extLst>
          </p:cNvPr>
          <p:cNvSpPr/>
          <p:nvPr/>
        </p:nvSpPr>
        <p:spPr>
          <a:xfrm>
            <a:off x="4705819" y="1634691"/>
            <a:ext cx="1846459" cy="266514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shade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0F7E9DC-7218-4720-A149-4A4A7ABAC095}"/>
              </a:ext>
            </a:extLst>
          </p:cNvPr>
          <p:cNvSpPr/>
          <p:nvPr/>
        </p:nvSpPr>
        <p:spPr>
          <a:xfrm>
            <a:off x="4861940" y="2092335"/>
            <a:ext cx="1304693" cy="690927"/>
          </a:xfrm>
          <a:prstGeom prst="rect">
            <a:avLst/>
          </a:prstGeom>
          <a:solidFill>
            <a:srgbClr val="CCC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DSpace UI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9085909-3661-4814-9829-A00DE5BE176E}"/>
              </a:ext>
            </a:extLst>
          </p:cNvPr>
          <p:cNvSpPr/>
          <p:nvPr/>
        </p:nvSpPr>
        <p:spPr>
          <a:xfrm>
            <a:off x="4861940" y="2783263"/>
            <a:ext cx="1304693" cy="1416205"/>
          </a:xfrm>
          <a:prstGeom prst="rect">
            <a:avLst/>
          </a:prstGeom>
          <a:solidFill>
            <a:srgbClr val="D8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DSpace API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DA8ACEE-B22B-4A93-821E-F9B727B9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DSpace-CRIS: current architecture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46D3249D-B936-4929-9949-D6D385FE513B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>
            <a:off x="6552273" y="1534328"/>
            <a:ext cx="0" cy="2865859"/>
          </a:xfrm>
          <a:prstGeom prst="line">
            <a:avLst/>
          </a:prstGeom>
          <a:ln w="3492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2D267C3-E617-45D4-B488-E9F70089600B}"/>
              </a:ext>
            </a:extLst>
          </p:cNvPr>
          <p:cNvSpPr txBox="1"/>
          <p:nvPr/>
        </p:nvSpPr>
        <p:spPr>
          <a:xfrm>
            <a:off x="546411" y="4716971"/>
            <a:ext cx="838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Existing gap of functionalities implemented in DSpace-CRIS but useful for any kind of DSpace repository: better statistics, deduplication, feed from Scopus, WoS, PubMed, etc.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2D852E-43A9-420B-8C83-D9FEA271B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21" y="1935399"/>
            <a:ext cx="2501233" cy="200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9C10E32-E110-4AC9-91D6-D0DA0518C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77" y="2174494"/>
            <a:ext cx="4548296" cy="4683513"/>
          </a:xfr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DA8ACEE-B22B-4A93-821E-F9B727B9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 7: architecture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D218F2C-EEE4-4363-BCA5-3151813BE1E4}"/>
              </a:ext>
            </a:extLst>
          </p:cNvPr>
          <p:cNvSpPr txBox="1"/>
          <p:nvPr/>
        </p:nvSpPr>
        <p:spPr>
          <a:xfrm>
            <a:off x="5038965" y="4876190"/>
            <a:ext cx="126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REST API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89FB233-8D9A-4909-BC61-6BF0A93DFCD3}"/>
              </a:ext>
            </a:extLst>
          </p:cNvPr>
          <p:cNvSpPr txBox="1"/>
          <p:nvPr/>
        </p:nvSpPr>
        <p:spPr>
          <a:xfrm>
            <a:off x="323387" y="1574362"/>
            <a:ext cx="872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Contribute back general features to enrich the base DSpace (logic &amp; UI)</a:t>
            </a:r>
          </a:p>
          <a:p>
            <a:r>
              <a:rPr lang="en-GB" sz="2000" dirty="0"/>
              <a:t>Create extension points to nicely integrate (plugin) additional CRIS functionalities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0F34DB5-CDCA-4731-8E83-1A4935688305}"/>
              </a:ext>
            </a:extLst>
          </p:cNvPr>
          <p:cNvSpPr txBox="1"/>
          <p:nvPr/>
        </p:nvSpPr>
        <p:spPr>
          <a:xfrm>
            <a:off x="6701889" y="4938197"/>
            <a:ext cx="126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CRIS API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5E3952A-9D14-4BC5-93DE-D6563AAB8C9E}"/>
              </a:ext>
            </a:extLst>
          </p:cNvPr>
          <p:cNvSpPr txBox="1"/>
          <p:nvPr/>
        </p:nvSpPr>
        <p:spPr>
          <a:xfrm>
            <a:off x="5159701" y="3689357"/>
            <a:ext cx="126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Angular UI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EC201F9-C099-47C6-883A-C4A371C4AE24}"/>
              </a:ext>
            </a:extLst>
          </p:cNvPr>
          <p:cNvSpPr txBox="1"/>
          <p:nvPr/>
        </p:nvSpPr>
        <p:spPr>
          <a:xfrm>
            <a:off x="6306349" y="3227698"/>
            <a:ext cx="186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Angular CRIS</a:t>
            </a:r>
          </a:p>
          <a:p>
            <a:pPr algn="ctr"/>
            <a:r>
              <a:rPr lang="en-GB" dirty="0"/>
              <a:t> UI</a:t>
            </a:r>
          </a:p>
        </p:txBody>
      </p:sp>
      <p:pic>
        <p:nvPicPr>
          <p:cNvPr id="1026" name="Picture 2" descr="DSpace">
            <a:extLst>
              <a:ext uri="{FF2B5EF4-FFF2-40B4-BE49-F238E27FC236}">
                <a16:creationId xmlns:a16="http://schemas.microsoft.com/office/drawing/2014/main" id="{3F1B0AA4-141A-4145-8205-7E08FF68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9" y="3465289"/>
            <a:ext cx="3074416" cy="210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1" y="1217545"/>
            <a:ext cx="7886700" cy="474960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Every institution can upgrade their DSpace installation to DSpace-CRIS, extending the management of research publications by creating new entities such as Researchers and Projects</a:t>
            </a:r>
          </a:p>
          <a:p>
            <a:endParaRPr lang="en-GB" dirty="0"/>
          </a:p>
          <a:p>
            <a:r>
              <a:rPr lang="en-GB" dirty="0"/>
              <a:t>Your publications will be safely managed as before, adding the advantage of linking them to relevant information such as authors, datasets, projects, metrics, networks, statistics and much more</a:t>
            </a:r>
          </a:p>
          <a:p>
            <a:endParaRPr lang="en-GB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DSpace-CRIS: how?</a:t>
            </a:r>
          </a:p>
        </p:txBody>
      </p:sp>
    </p:spTree>
    <p:extLst>
      <p:ext uri="{BB962C8B-B14F-4D97-AF65-F5344CB8AC3E}">
        <p14:creationId xmlns:p14="http://schemas.microsoft.com/office/powerpoint/2010/main" val="2693261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1" y="1217545"/>
            <a:ext cx="7886700" cy="4749607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Now: every moment is appropriate to enhance your repository, to support your research community and make your service more relevant for the institutional strategy</a:t>
            </a:r>
          </a:p>
          <a:p>
            <a:r>
              <a:rPr lang="en-GB" dirty="0"/>
              <a:t>Upgrading from DSpace to DSpace-CRIS or installing a brand-new “extended” repository does not take much extra effort and it is largely rewarded by the extraordinary results that you can get</a:t>
            </a:r>
          </a:p>
          <a:p>
            <a:r>
              <a:rPr lang="en-GB" dirty="0"/>
              <a:t>As an extra security DSpace-CRIS does not alter the structure of the current objects managed by DSpace,  so you can go back from DSpace-CRIS to DSpace at any time just dropping (a lot of) extra tables… </a:t>
            </a:r>
            <a:r>
              <a:rPr lang="en-US" dirty="0"/>
              <a:t>but we are confident that you will not want to do that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DSpace-CRIS: when?</a:t>
            </a:r>
          </a:p>
        </p:txBody>
      </p:sp>
    </p:spTree>
    <p:extLst>
      <p:ext uri="{BB962C8B-B14F-4D97-AF65-F5344CB8AC3E}">
        <p14:creationId xmlns:p14="http://schemas.microsoft.com/office/powerpoint/2010/main" val="2992982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226663" y="1135629"/>
          <a:ext cx="5990927" cy="20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594435" y="4584942"/>
            <a:ext cx="64185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The </a:t>
            </a:r>
            <a:r>
              <a:rPr lang="it-IT" sz="2000" dirty="0" err="1"/>
              <a:t>only</a:t>
            </a:r>
            <a:r>
              <a:rPr lang="it-IT" sz="2000" dirty="0"/>
              <a:t> open-source CRIS, </a:t>
            </a:r>
            <a:r>
              <a:rPr lang="it-IT" sz="2000" dirty="0" err="1"/>
              <a:t>maintained</a:t>
            </a:r>
            <a:r>
              <a:rPr lang="it-IT" sz="2000" dirty="0"/>
              <a:t> in the </a:t>
            </a:r>
            <a:r>
              <a:rPr lang="it-IT" sz="2000" dirty="0" err="1"/>
              <a:t>context</a:t>
            </a:r>
            <a:r>
              <a:rPr lang="it-IT" sz="2000" dirty="0"/>
              <a:t> of </a:t>
            </a:r>
          </a:p>
          <a:p>
            <a:r>
              <a:rPr lang="it-IT" sz="2000" dirty="0"/>
              <a:t>         a </a:t>
            </a:r>
            <a:r>
              <a:rPr lang="it-IT" sz="2000" dirty="0" err="1"/>
              <a:t>vast</a:t>
            </a:r>
            <a:r>
              <a:rPr lang="it-IT" sz="2000" dirty="0"/>
              <a:t> and </a:t>
            </a:r>
            <a:r>
              <a:rPr lang="it-IT" sz="2000" dirty="0" err="1"/>
              <a:t>authoritative</a:t>
            </a:r>
            <a:r>
              <a:rPr lang="it-IT" sz="2000" dirty="0"/>
              <a:t> </a:t>
            </a:r>
            <a:r>
              <a:rPr lang="it-IT" sz="2000" dirty="0" err="1"/>
              <a:t>worldwide</a:t>
            </a:r>
            <a:r>
              <a:rPr lang="it-IT" sz="2000" dirty="0"/>
              <a:t> community.</a:t>
            </a:r>
          </a:p>
          <a:p>
            <a:endParaRPr lang="it-IT" sz="2000" dirty="0"/>
          </a:p>
          <a:p>
            <a:r>
              <a:rPr lang="it-IT" sz="2000" dirty="0" err="1"/>
              <a:t>Documentation</a:t>
            </a:r>
            <a:r>
              <a:rPr lang="it-IT" sz="2000" dirty="0"/>
              <a:t> and software </a:t>
            </a:r>
            <a:r>
              <a:rPr lang="it-IT" sz="2000" dirty="0" err="1"/>
              <a:t>available</a:t>
            </a:r>
            <a:r>
              <a:rPr lang="it-IT" sz="2000" dirty="0"/>
              <a:t> on the DSpace Wiki: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04347" y="3760771"/>
            <a:ext cx="65987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      </a:t>
            </a:r>
            <a:r>
              <a:rPr lang="it-IT" sz="2000" dirty="0" err="1"/>
              <a:t>Almost</a:t>
            </a:r>
            <a:r>
              <a:rPr lang="it-IT" sz="2000" dirty="0"/>
              <a:t> 100 DSpace-CRIS </a:t>
            </a:r>
            <a:r>
              <a:rPr lang="it-IT" sz="2000" dirty="0" err="1"/>
              <a:t>installations</a:t>
            </a:r>
            <a:r>
              <a:rPr lang="it-IT" sz="2000" dirty="0"/>
              <a:t> </a:t>
            </a:r>
            <a:r>
              <a:rPr lang="it-IT" sz="2000" dirty="0" err="1"/>
              <a:t>worldwide</a:t>
            </a:r>
            <a:r>
              <a:rPr lang="it-IT" sz="2000" dirty="0"/>
              <a:t>:</a:t>
            </a:r>
          </a:p>
          <a:p>
            <a:r>
              <a:rPr lang="it-IT" dirty="0">
                <a:hlinkClick r:id="rId8"/>
              </a:rPr>
              <a:t>https://wiki.duraspace.org/display/DSPACECRIS/DSpace-CRIS+Users</a:t>
            </a:r>
            <a:r>
              <a:rPr lang="it-IT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0233" y="3210869"/>
            <a:ext cx="7783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/>
              <a:t>Versions</a:t>
            </a:r>
            <a:r>
              <a:rPr lang="it-IT" sz="2000" b="1" dirty="0"/>
              <a:t> 5.8 &amp; 6.2 </a:t>
            </a:r>
            <a:r>
              <a:rPr lang="it-IT" sz="2000" b="1" dirty="0" err="1"/>
              <a:t>available</a:t>
            </a:r>
            <a:r>
              <a:rPr lang="it-IT" sz="2000" b="1" dirty="0"/>
              <a:t> on GitHub</a:t>
            </a:r>
          </a:p>
          <a:p>
            <a:pPr algn="ctr"/>
            <a:endParaRPr lang="it-IT" sz="2000" b="1" dirty="0"/>
          </a:p>
          <a:p>
            <a:pPr algn="ctr"/>
            <a:endParaRPr lang="it-IT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1415836" y="5791544"/>
            <a:ext cx="6902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</a:t>
            </a:r>
            <a:r>
              <a:rPr lang="en-US" dirty="0" err="1">
                <a:hlinkClick r:id="rId9"/>
              </a:rPr>
              <a:t>wiki.duraspace.org</a:t>
            </a:r>
            <a:r>
              <a:rPr lang="en-US" dirty="0">
                <a:hlinkClick r:id="rId9"/>
              </a:rPr>
              <a:t>/display/DSPACECRIS/</a:t>
            </a:r>
            <a:r>
              <a:rPr lang="en-US" dirty="0" err="1">
                <a:hlinkClick r:id="rId9"/>
              </a:rPr>
              <a:t>DSpace-CRIS+Home</a:t>
            </a:r>
            <a:endParaRPr lang="en-US" dirty="0"/>
          </a:p>
        </p:txBody>
      </p:sp>
      <p:pic>
        <p:nvPicPr>
          <p:cNvPr id="31" name="Picture 30" descr="euroCRIS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02" y="2620499"/>
            <a:ext cx="1116743" cy="35773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7180423" y="2135539"/>
            <a:ext cx="1674967" cy="297356"/>
            <a:chOff x="7180413" y="2603133"/>
            <a:chExt cx="1674967" cy="297356"/>
          </a:xfrm>
        </p:grpSpPr>
        <p:pic>
          <p:nvPicPr>
            <p:cNvPr id="32" name="Immagine 30" descr="DSpace_logo.pn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649" b="11102"/>
            <a:stretch/>
          </p:blipFill>
          <p:spPr>
            <a:xfrm>
              <a:off x="7180413" y="2629450"/>
              <a:ext cx="1103129" cy="271039"/>
            </a:xfrm>
            <a:prstGeom prst="rect">
              <a:avLst/>
            </a:prstGeom>
          </p:spPr>
        </p:pic>
        <p:pic>
          <p:nvPicPr>
            <p:cNvPr id="33" name="Picture 32" descr="euroCRIS.gif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06" r="2575" b="28128"/>
            <a:stretch/>
          </p:blipFill>
          <p:spPr>
            <a:xfrm>
              <a:off x="8191542" y="2603133"/>
              <a:ext cx="663838" cy="282928"/>
            </a:xfrm>
            <a:prstGeom prst="rect">
              <a:avLst/>
            </a:prstGeom>
          </p:spPr>
        </p:pic>
      </p:grpSp>
      <p:sp>
        <p:nvSpPr>
          <p:cNvPr id="16" name="Titolo 2"/>
          <p:cNvSpPr>
            <a:spLocks noGrp="1"/>
          </p:cNvSpPr>
          <p:nvPr>
            <p:ph type="title"/>
          </p:nvPr>
        </p:nvSpPr>
        <p:spPr>
          <a:xfrm>
            <a:off x="0" y="8"/>
            <a:ext cx="9144000" cy="1217533"/>
          </a:xfrm>
        </p:spPr>
        <p:txBody>
          <a:bodyPr/>
          <a:lstStyle/>
          <a:p>
            <a:r>
              <a:rPr lang="en-GB" sz="4400" dirty="0"/>
              <a:t>DSpace-CRIS</a:t>
            </a:r>
            <a:r>
              <a:rPr lang="en-GB" dirty="0"/>
              <a:t> </a:t>
            </a:r>
            <a:r>
              <a:rPr lang="en-GB" sz="4400" dirty="0"/>
              <a:t>in a nutshell</a:t>
            </a: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9920C84-7BF3-45D4-9B9E-6959039C1E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2" y="1881561"/>
            <a:ext cx="872071" cy="5961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62816D5-8219-4B4E-BA99-9B98A07CDB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96" y="2176605"/>
            <a:ext cx="933301" cy="2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7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75342" y="1637074"/>
            <a:ext cx="8511777" cy="3852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</a:rPr>
              <a:t>longtime commitment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</a:rPr>
              <a:t>in open source, open standards, interoperability, contributing to the most relevant international communities.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" y="5666816"/>
            <a:ext cx="9140428" cy="333807"/>
          </a:xfrm>
          <a:prstGeom prst="rect">
            <a:avLst/>
          </a:prstGeom>
        </p:spPr>
      </p:pic>
      <p:pic>
        <p:nvPicPr>
          <p:cNvPr id="1026" name="Picture 2" descr="Image result for or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1" y="4440718"/>
            <a:ext cx="2458284" cy="8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er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46" y="3008276"/>
            <a:ext cx="1464807" cy="12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oai-pm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73" y="4267087"/>
            <a:ext cx="1428751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urasp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76" y="2925304"/>
            <a:ext cx="1341783" cy="13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ii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20" y="2902518"/>
            <a:ext cx="1428751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w3.org/Icons/SW/sw-vert-w3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55" y="3735234"/>
            <a:ext cx="746984" cy="141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75338" y="267703"/>
            <a:ext cx="695461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b="1" dirty="0">
                <a:solidFill>
                  <a:schemeClr val="tx2">
                    <a:lumMod val="75000"/>
                  </a:schemeClr>
                </a:solidFill>
              </a:rPr>
              <a:t>4Science</a:t>
            </a:r>
            <a:r>
              <a:rPr lang="it-IT" sz="2300" dirty="0">
                <a:solidFill>
                  <a:schemeClr val="tx2">
                    <a:lumMod val="75000"/>
                  </a:schemeClr>
                </a:solidFill>
              </a:rPr>
              <a:t>: a DSpace Registered Service Provider, with </a:t>
            </a:r>
            <a:r>
              <a:rPr lang="it-IT" sz="2300" dirty="0" err="1">
                <a:solidFill>
                  <a:schemeClr val="tx2">
                    <a:lumMod val="75000"/>
                  </a:schemeClr>
                </a:solidFill>
              </a:rPr>
              <a:t>two</a:t>
            </a:r>
            <a:r>
              <a:rPr lang="it-IT" sz="2300" dirty="0">
                <a:solidFill>
                  <a:schemeClr val="tx2">
                    <a:lumMod val="75000"/>
                  </a:schemeClr>
                </a:solidFill>
              </a:rPr>
              <a:t> DSpace </a:t>
            </a:r>
            <a:r>
              <a:rPr lang="it-IT" sz="2300" dirty="0" err="1">
                <a:solidFill>
                  <a:schemeClr val="tx2">
                    <a:lumMod val="75000"/>
                  </a:schemeClr>
                </a:solidFill>
              </a:rPr>
              <a:t>Committers</a:t>
            </a:r>
            <a:r>
              <a:rPr lang="it-IT" sz="2300" dirty="0">
                <a:solidFill>
                  <a:schemeClr val="tx2">
                    <a:lumMod val="75000"/>
                  </a:schemeClr>
                </a:solidFill>
              </a:rPr>
              <a:t> and the Lead of the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</a:rPr>
              <a:t>REST API sub-team for DSpace 7</a:t>
            </a:r>
            <a:r>
              <a:rPr lang="it-IT" sz="23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2" name="image04.png" descr="http://www.4science.it/wp-content/uploads/2014/08/Duraspace.png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7453145" y="147493"/>
            <a:ext cx="1116351" cy="1472169"/>
          </a:xfrm>
          <a:prstGeom prst="rect">
            <a:avLst/>
          </a:prstGeom>
          <a:ln/>
        </p:spPr>
      </p:pic>
      <p:pic>
        <p:nvPicPr>
          <p:cNvPr id="2" name="Picture 2" descr="COAR">
            <a:extLst>
              <a:ext uri="{FF2B5EF4-FFF2-40B4-BE49-F238E27FC236}">
                <a16:creationId xmlns:a16="http://schemas.microsoft.com/office/drawing/2014/main" id="{DE287E0A-5E22-45D6-B9BD-B2DEDEC41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20" y="4225509"/>
            <a:ext cx="2286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976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058D8EFF-9C05-4425-961D-17095640EC03}"/>
              </a:ext>
            </a:extLst>
          </p:cNvPr>
          <p:cNvSpPr/>
          <p:nvPr/>
        </p:nvSpPr>
        <p:spPr>
          <a:xfrm>
            <a:off x="2550150" y="39176"/>
            <a:ext cx="3261269" cy="145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Where</a:t>
            </a:r>
            <a:r>
              <a:rPr lang="it-IT" dirty="0"/>
              <a:t> to </a:t>
            </a:r>
            <a:r>
              <a:rPr lang="it-IT" dirty="0" err="1"/>
              <a:t>find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</a:t>
            </a:r>
            <a:r>
              <a:rPr lang="it-IT" dirty="0" err="1"/>
              <a:t>next</a:t>
            </a:r>
            <a:r>
              <a:rPr lang="it-IT" dirty="0"/>
              <a:t>?</a:t>
            </a: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017641" y="4178283"/>
            <a:ext cx="3023417" cy="201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014076"/>
                </a:solidFill>
              </a:rPr>
              <a:t>Susanna Mornati </a:t>
            </a:r>
          </a:p>
          <a:p>
            <a:pPr algn="l"/>
            <a:r>
              <a:rPr lang="it-IT" sz="1800" dirty="0">
                <a:solidFill>
                  <a:srgbClr val="A9A9A9"/>
                </a:solidFill>
              </a:rPr>
              <a:t>susanna.mornati@4science.it  </a:t>
            </a:r>
          </a:p>
          <a:p>
            <a:pPr algn="l"/>
            <a:r>
              <a:rPr lang="it-IT" sz="1800" dirty="0" err="1">
                <a:solidFill>
                  <a:srgbClr val="A9A9A9"/>
                </a:solidFill>
              </a:rPr>
              <a:t>skype</a:t>
            </a:r>
            <a:r>
              <a:rPr lang="it-IT" sz="1800" dirty="0">
                <a:solidFill>
                  <a:srgbClr val="A9A9A9"/>
                </a:solidFill>
              </a:rPr>
              <a:t>: </a:t>
            </a:r>
            <a:r>
              <a:rPr lang="it-IT" sz="1800" dirty="0" err="1">
                <a:solidFill>
                  <a:srgbClr val="A9A9A9"/>
                </a:solidFill>
              </a:rPr>
              <a:t>susanna.mornati</a:t>
            </a:r>
            <a:endParaRPr lang="it-IT" sz="1800" dirty="0">
              <a:solidFill>
                <a:srgbClr val="A9A9A9"/>
              </a:solidFill>
            </a:endParaRPr>
          </a:p>
          <a:p>
            <a:pPr algn="l"/>
            <a:r>
              <a:rPr lang="it-IT" sz="1800" dirty="0" err="1">
                <a:solidFill>
                  <a:srgbClr val="A9A9A9"/>
                </a:solidFill>
              </a:rPr>
              <a:t>linkedin</a:t>
            </a:r>
            <a:r>
              <a:rPr lang="it-IT" sz="1800" dirty="0">
                <a:solidFill>
                  <a:srgbClr val="A9A9A9"/>
                </a:solidFill>
              </a:rPr>
              <a:t>: </a:t>
            </a:r>
            <a:r>
              <a:rPr lang="it-IT" sz="1800" dirty="0" err="1">
                <a:solidFill>
                  <a:srgbClr val="A9A9A9"/>
                </a:solidFill>
              </a:rPr>
              <a:t>susannamornati</a:t>
            </a:r>
            <a:r>
              <a:rPr lang="it-IT" sz="1800" dirty="0">
                <a:solidFill>
                  <a:srgbClr val="A9A9A9"/>
                </a:solidFill>
              </a:rPr>
              <a:t>  	</a:t>
            </a:r>
          </a:p>
          <a:p>
            <a:pPr algn="l"/>
            <a:r>
              <a:rPr lang="it-IT" sz="1800" dirty="0" err="1">
                <a:solidFill>
                  <a:srgbClr val="A9A9A9"/>
                </a:solidFill>
              </a:rPr>
              <a:t>orcid</a:t>
            </a:r>
            <a:r>
              <a:rPr lang="it-IT" sz="1800" dirty="0">
                <a:solidFill>
                  <a:srgbClr val="A9A9A9"/>
                </a:solidFill>
              </a:rPr>
              <a:t>: 0000-0001-9931-3637</a:t>
            </a:r>
            <a:endParaRPr lang="it-IT" dirty="0">
              <a:solidFill>
                <a:srgbClr val="A9A9A9"/>
              </a:solidFill>
            </a:endParaRPr>
          </a:p>
        </p:txBody>
      </p:sp>
      <p:sp>
        <p:nvSpPr>
          <p:cNvPr id="5" name="Titolo 4"/>
          <p:cNvSpPr txBox="1">
            <a:spLocks/>
          </p:cNvSpPr>
          <p:nvPr/>
        </p:nvSpPr>
        <p:spPr>
          <a:xfrm>
            <a:off x="1" y="1521947"/>
            <a:ext cx="6718852" cy="1188383"/>
          </a:xfrm>
          <a:prstGeom prst="rect">
            <a:avLst/>
          </a:prstGeom>
          <a:solidFill>
            <a:srgbClr val="014076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schemeClr val="bg1"/>
                </a:solidFill>
              </a:rPr>
              <a:t>Thanks</a:t>
            </a:r>
            <a:r>
              <a:rPr lang="it-IT" dirty="0">
                <a:solidFill>
                  <a:schemeClr val="bg1"/>
                </a:solidFill>
              </a:rPr>
              <a:t> for </a:t>
            </a:r>
            <a:r>
              <a:rPr lang="it-IT" dirty="0" err="1">
                <a:solidFill>
                  <a:schemeClr val="bg1"/>
                </a:solidFill>
              </a:rPr>
              <a:t>your</a:t>
            </a:r>
            <a:r>
              <a:rPr lang="it-IT" dirty="0">
                <a:solidFill>
                  <a:schemeClr val="bg1"/>
                </a:solidFill>
              </a:rPr>
              <a:t> attention!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244057" y="4153706"/>
            <a:ext cx="3000292" cy="2173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dirty="0">
              <a:solidFill>
                <a:srgbClr val="A9A9A9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5BDFE9-115B-4FA2-8188-A0DBCE1A5E63}"/>
              </a:ext>
            </a:extLst>
          </p:cNvPr>
          <p:cNvSpPr txBox="1"/>
          <p:nvPr/>
        </p:nvSpPr>
        <p:spPr>
          <a:xfrm>
            <a:off x="3362634" y="6209071"/>
            <a:ext cx="222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14076"/>
                </a:solidFill>
              </a:rPr>
              <a:t>www.4science.it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3F8826E-C7B1-4059-8AEB-57E823847B7B}"/>
              </a:ext>
            </a:extLst>
          </p:cNvPr>
          <p:cNvSpPr/>
          <p:nvPr/>
        </p:nvSpPr>
        <p:spPr>
          <a:xfrm>
            <a:off x="5448741" y="39176"/>
            <a:ext cx="2425146" cy="1735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euroCRIS</a:t>
            </a:r>
          </a:p>
          <a:p>
            <a:pPr algn="ctr"/>
            <a:r>
              <a:rPr lang="en-US" dirty="0"/>
              <a:t>Fall Meeting 2017</a:t>
            </a:r>
          </a:p>
          <a:p>
            <a:pPr algn="ctr"/>
            <a:r>
              <a:rPr lang="it-IT" dirty="0"/>
              <a:t>Bratislava</a:t>
            </a:r>
          </a:p>
          <a:p>
            <a:pPr algn="ctr"/>
            <a:r>
              <a:rPr lang="it-IT" dirty="0"/>
              <a:t>20-22 </a:t>
            </a:r>
            <a:r>
              <a:rPr lang="it-IT" dirty="0" err="1"/>
              <a:t>Nov</a:t>
            </a:r>
            <a:r>
              <a:rPr lang="it-IT" dirty="0"/>
              <a:t> 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627CB1D-AF68-456F-98A9-3105ADB7BD8B}"/>
              </a:ext>
            </a:extLst>
          </p:cNvPr>
          <p:cNvSpPr/>
          <p:nvPr/>
        </p:nvSpPr>
        <p:spPr>
          <a:xfrm>
            <a:off x="6515287" y="1374753"/>
            <a:ext cx="2425146" cy="1843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Open Repositories 2018</a:t>
            </a:r>
          </a:p>
          <a:p>
            <a:pPr algn="ctr"/>
            <a:r>
              <a:rPr lang="it-IT" dirty="0"/>
              <a:t>Bozeman</a:t>
            </a:r>
          </a:p>
          <a:p>
            <a:pPr algn="ctr"/>
            <a:r>
              <a:rPr lang="it-IT" dirty="0"/>
              <a:t>4-7 </a:t>
            </a:r>
            <a:r>
              <a:rPr lang="it-IT" dirty="0" err="1"/>
              <a:t>Jun</a:t>
            </a:r>
            <a:endParaRPr lang="it-IT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CAF65DD-50DC-41F4-B3FC-F0E8D8CD57B1}"/>
              </a:ext>
            </a:extLst>
          </p:cNvPr>
          <p:cNvSpPr/>
          <p:nvPr/>
        </p:nvSpPr>
        <p:spPr>
          <a:xfrm>
            <a:off x="4590839" y="2205258"/>
            <a:ext cx="2425146" cy="1843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CRIS 2018</a:t>
            </a:r>
          </a:p>
          <a:p>
            <a:pPr algn="ctr"/>
            <a:r>
              <a:rPr lang="it-IT" dirty="0" err="1"/>
              <a:t>Umea</a:t>
            </a:r>
            <a:endParaRPr lang="it-IT" dirty="0"/>
          </a:p>
          <a:p>
            <a:pPr algn="ctr"/>
            <a:r>
              <a:rPr lang="it-IT" dirty="0" err="1"/>
              <a:t>June</a:t>
            </a:r>
            <a:endParaRPr lang="it-IT" dirty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088B828-7321-4840-88F1-B6D58EB6E848}"/>
              </a:ext>
            </a:extLst>
          </p:cNvPr>
          <p:cNvSpPr/>
          <p:nvPr/>
        </p:nvSpPr>
        <p:spPr>
          <a:xfrm>
            <a:off x="3359427" y="2882358"/>
            <a:ext cx="1642717" cy="1218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And more </a:t>
            </a:r>
          </a:p>
          <a:p>
            <a:pPr algn="ctr"/>
            <a:r>
              <a:rPr lang="it-IT" dirty="0"/>
              <a:t>to come!</a:t>
            </a:r>
          </a:p>
        </p:txBody>
      </p:sp>
    </p:spTree>
    <p:extLst>
      <p:ext uri="{BB962C8B-B14F-4D97-AF65-F5344CB8AC3E}">
        <p14:creationId xmlns:p14="http://schemas.microsoft.com/office/powerpoint/2010/main" val="237168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3902" y="1424009"/>
            <a:ext cx="7886700" cy="499811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 2009, the team now at 4Science led by Susanna Mornati and Andrea Bollini, together with the team at Hong Kong University led by David T. Palmer, created DSpace-CRIS</a:t>
            </a:r>
          </a:p>
          <a:p>
            <a:r>
              <a:rPr lang="en-GB" dirty="0">
                <a:hlinkClick r:id="rId2"/>
              </a:rPr>
              <a:t>https://wiki.duraspace.org/display/DSPACECRIS/DSpace-CRIS+Home</a:t>
            </a:r>
            <a:r>
              <a:rPr lang="en-GB" dirty="0"/>
              <a:t> (documentation)</a:t>
            </a:r>
          </a:p>
          <a:p>
            <a:r>
              <a:rPr lang="en-GB" dirty="0"/>
              <a:t>DSpace-CRIS is an “extended” version of DSpace, with a powerful and flexible data model to describe not just publications, but all the entities that populate the research environment and their meaningful links </a:t>
            </a:r>
          </a:p>
          <a:p>
            <a:r>
              <a:rPr lang="en-GB" dirty="0">
                <a:hlinkClick r:id="rId3"/>
              </a:rPr>
              <a:t>https://dspace-cris.4science.it/</a:t>
            </a:r>
            <a:r>
              <a:rPr lang="en-GB" dirty="0"/>
              <a:t> (demo)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DSpace-CRIS: what?</a:t>
            </a:r>
          </a:p>
        </p:txBody>
      </p:sp>
    </p:spTree>
    <p:extLst>
      <p:ext uri="{BB962C8B-B14F-4D97-AF65-F5344CB8AC3E}">
        <p14:creationId xmlns:p14="http://schemas.microsoft.com/office/powerpoint/2010/main" val="182763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35" y="5755067"/>
            <a:ext cx="934260" cy="9342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6" y="2253237"/>
            <a:ext cx="1093673" cy="108643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89" y="2370016"/>
            <a:ext cx="852867" cy="85286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89" y="5370624"/>
            <a:ext cx="852867" cy="85286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73" y="5276749"/>
            <a:ext cx="852867" cy="85286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21" y="5530445"/>
            <a:ext cx="1093673" cy="1086431"/>
          </a:xfrm>
          <a:prstGeom prst="rect">
            <a:avLst/>
          </a:prstGeom>
        </p:spPr>
      </p:pic>
      <p:cxnSp>
        <p:nvCxnSpPr>
          <p:cNvPr id="16" name="Connettore 2 15"/>
          <p:cNvCxnSpPr/>
          <p:nvPr/>
        </p:nvCxnSpPr>
        <p:spPr>
          <a:xfrm>
            <a:off x="1358087" y="2796444"/>
            <a:ext cx="780979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8312397" y="2034960"/>
            <a:ext cx="0" cy="76149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3321814" y="4737500"/>
            <a:ext cx="710015" cy="56555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7118602" y="5797061"/>
            <a:ext cx="654847" cy="54133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5296334" y="4838203"/>
            <a:ext cx="654847" cy="54133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3376982" y="3261909"/>
            <a:ext cx="654847" cy="54133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1398535" y="5379535"/>
            <a:ext cx="836788" cy="42716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magin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80" y="1410431"/>
            <a:ext cx="1000552" cy="1000552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41" y="5804913"/>
            <a:ext cx="828363" cy="828363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39" y="3670429"/>
            <a:ext cx="1002984" cy="1002984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24" y="914882"/>
            <a:ext cx="942321" cy="942321"/>
          </a:xfrm>
          <a:prstGeom prst="rect">
            <a:avLst/>
          </a:prstGeom>
        </p:spPr>
      </p:pic>
      <p:cxnSp>
        <p:nvCxnSpPr>
          <p:cNvPr id="51" name="Connettore 2 50"/>
          <p:cNvCxnSpPr/>
          <p:nvPr/>
        </p:nvCxnSpPr>
        <p:spPr>
          <a:xfrm flipV="1">
            <a:off x="4632779" y="2582321"/>
            <a:ext cx="0" cy="87909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flipV="1">
            <a:off x="4069958" y="4850278"/>
            <a:ext cx="367335" cy="79618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 flipH="1" flipV="1">
            <a:off x="4873611" y="4850278"/>
            <a:ext cx="271444" cy="79618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magin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44" y="3063149"/>
            <a:ext cx="720779" cy="720779"/>
          </a:xfrm>
          <a:prstGeom prst="rect">
            <a:avLst/>
          </a:prstGeom>
        </p:spPr>
      </p:pic>
      <p:sp>
        <p:nvSpPr>
          <p:cNvPr id="31" name="Rectangle 2"/>
          <p:cNvSpPr/>
          <p:nvPr/>
        </p:nvSpPr>
        <p:spPr>
          <a:xfrm>
            <a:off x="7596341" y="251356"/>
            <a:ext cx="1506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bel"/>
                <a:cs typeface="Abel"/>
              </a:rPr>
              <a:t>www.cineca.it</a:t>
            </a: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95" y="288456"/>
            <a:ext cx="1093673" cy="1086431"/>
          </a:xfrm>
          <a:prstGeom prst="rect">
            <a:avLst/>
          </a:prstGeom>
        </p:spPr>
      </p:pic>
      <p:cxnSp>
        <p:nvCxnSpPr>
          <p:cNvPr id="33" name="Connettore 2 32"/>
          <p:cNvCxnSpPr/>
          <p:nvPr/>
        </p:nvCxnSpPr>
        <p:spPr>
          <a:xfrm flipV="1">
            <a:off x="5414186" y="1168269"/>
            <a:ext cx="710015" cy="56555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magin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0" y="4646778"/>
            <a:ext cx="1093673" cy="1086431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76" y="3652918"/>
            <a:ext cx="1093673" cy="1086431"/>
          </a:xfrm>
          <a:prstGeom prst="rect">
            <a:avLst/>
          </a:prstGeom>
        </p:spPr>
      </p:pic>
      <p:cxnSp>
        <p:nvCxnSpPr>
          <p:cNvPr id="42" name="Connettore 2 41"/>
          <p:cNvCxnSpPr/>
          <p:nvPr/>
        </p:nvCxnSpPr>
        <p:spPr>
          <a:xfrm>
            <a:off x="905256" y="3453611"/>
            <a:ext cx="627769" cy="42242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flipV="1">
            <a:off x="970579" y="4274540"/>
            <a:ext cx="562445" cy="36965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magin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89" y="1217477"/>
            <a:ext cx="884779" cy="884779"/>
          </a:xfrm>
          <a:prstGeom prst="rect">
            <a:avLst/>
          </a:prstGeom>
        </p:spPr>
      </p:pic>
      <p:cxnSp>
        <p:nvCxnSpPr>
          <p:cNvPr id="53" name="Connettore 2 52"/>
          <p:cNvCxnSpPr/>
          <p:nvPr/>
        </p:nvCxnSpPr>
        <p:spPr>
          <a:xfrm>
            <a:off x="3251698" y="1609634"/>
            <a:ext cx="788471" cy="29263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magin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03" y="2903007"/>
            <a:ext cx="983036" cy="983036"/>
          </a:xfrm>
          <a:prstGeom prst="rect">
            <a:avLst/>
          </a:prstGeom>
        </p:spPr>
      </p:pic>
      <p:cxnSp>
        <p:nvCxnSpPr>
          <p:cNvPr id="55" name="Connettore 2 54"/>
          <p:cNvCxnSpPr/>
          <p:nvPr/>
        </p:nvCxnSpPr>
        <p:spPr>
          <a:xfrm flipV="1">
            <a:off x="5217526" y="3532573"/>
            <a:ext cx="879097" cy="66355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>
            <a:off x="7183028" y="3481423"/>
            <a:ext cx="792000" cy="514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 flipV="1">
            <a:off x="6574691" y="3968337"/>
            <a:ext cx="5965" cy="118626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/>
          <p:nvPr/>
        </p:nvCxnSpPr>
        <p:spPr>
          <a:xfrm flipV="1">
            <a:off x="3330138" y="2208309"/>
            <a:ext cx="710015" cy="56555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olo 2"/>
          <p:cNvSpPr>
            <a:spLocks noGrp="1"/>
          </p:cNvSpPr>
          <p:nvPr>
            <p:ph type="title"/>
          </p:nvPr>
        </p:nvSpPr>
        <p:spPr>
          <a:xfrm>
            <a:off x="0" y="10628"/>
            <a:ext cx="5486400" cy="1188383"/>
          </a:xfrm>
        </p:spPr>
        <p:txBody>
          <a:bodyPr>
            <a:normAutofit fontScale="90000"/>
          </a:bodyPr>
          <a:lstStyle/>
          <a:p>
            <a:r>
              <a:rPr lang="en-US" dirty="0"/>
              <a:t>An integrated view of the research ecosystem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04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7448" y="1379765"/>
            <a:ext cx="7886700" cy="4749607"/>
          </a:xfrm>
        </p:spPr>
        <p:txBody>
          <a:bodyPr>
            <a:normAutofit/>
          </a:bodyPr>
          <a:lstStyle/>
          <a:p>
            <a:r>
              <a:rPr lang="en-GB" dirty="0"/>
              <a:t>Buying a commercial platform to manage Research Information (a CRIS or RIMS) is expensive and binds your institutions to a proprietary system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DSpace-CRIS is free, open source, compliant with open standards, and provides your institution with a sustainable and effective tool to manage research information such as researchers’ profiles, department pages, project grants &amp; awards, research outputs, metrics, reports and statistics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DSpace-CRIS: why?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B8CFD31-8617-4760-93FE-0470BED1D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41" y="2548862"/>
            <a:ext cx="678205" cy="69907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3EC8D10-0DA4-4E60-BEF6-B6A237067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60" y="2548862"/>
            <a:ext cx="678205" cy="69907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3AEACEC-A7A9-4F33-B417-8562583E0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16" y="2548862"/>
            <a:ext cx="678205" cy="6990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AEECCA3-FB75-44E1-8C12-4CFF9E8CA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26" y="2548863"/>
            <a:ext cx="678205" cy="69907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536B9F2-0009-4386-8EB2-06E6BA0B8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54" y="2548863"/>
            <a:ext cx="678205" cy="69907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8555EA8-0264-4DBC-931B-EC7E19966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80" y="2548862"/>
            <a:ext cx="678205" cy="69907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E7F23BC-7044-4010-A280-BC94838F9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00" y="2548861"/>
            <a:ext cx="686139" cy="70725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59E351C-9092-4310-B682-EA76D0BCC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36" y="5545110"/>
            <a:ext cx="1168524" cy="11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2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7448" y="1379765"/>
            <a:ext cx="7886700" cy="494729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DSpace-CRIS extends the use of DSpace where more sophisticated management of the entities that populate a specific domain is needed:</a:t>
            </a:r>
          </a:p>
          <a:p>
            <a:pPr lvl="1"/>
            <a:r>
              <a:rPr lang="en-GB" dirty="0"/>
              <a:t>E.g. Researchers as authors for publications</a:t>
            </a:r>
          </a:p>
          <a:p>
            <a:pPr lvl="1"/>
            <a:r>
              <a:rPr lang="en-GB" dirty="0"/>
              <a:t>E.g. Departments as aggregation level</a:t>
            </a:r>
          </a:p>
          <a:p>
            <a:pPr marL="0" indent="0">
              <a:buNone/>
            </a:pPr>
            <a:r>
              <a:rPr lang="en-GB" dirty="0"/>
              <a:t>(no need to implement full functionality of a CRIS to benefit from its advantages in several use cases)</a:t>
            </a:r>
          </a:p>
          <a:p>
            <a:r>
              <a:rPr lang="en-GB" dirty="0"/>
              <a:t>DSpace-CRIS is particularly useful also for institutions that have already implemented a CRIS with a commercial tool, so they can expose some CRIS information as public and exploit the dissemination power of DSpace-CRIS to achieve visibility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DSpace-CRIS: why?</a:t>
            </a:r>
          </a:p>
        </p:txBody>
      </p:sp>
    </p:spTree>
    <p:extLst>
      <p:ext uri="{BB962C8B-B14F-4D97-AF65-F5344CB8AC3E}">
        <p14:creationId xmlns:p14="http://schemas.microsoft.com/office/powerpoint/2010/main" val="210618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052890D-6E05-4E6A-AEA0-97272F115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633" y="1229321"/>
            <a:ext cx="6217367" cy="562867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8304C24B-ED6D-49DD-92FF-95D2031E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DSpace-CRIS: make </a:t>
            </a:r>
            <a:r>
              <a:rPr lang="it-IT" dirty="0" err="1"/>
              <a:t>it</a:t>
            </a:r>
            <a:r>
              <a:rPr lang="it-IT" dirty="0"/>
              <a:t> beautiful</a:t>
            </a:r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33D1B37F-73A4-4918-918B-8E994F7F140E}"/>
              </a:ext>
            </a:extLst>
          </p:cNvPr>
          <p:cNvSpPr txBox="1">
            <a:spLocks/>
          </p:cNvSpPr>
          <p:nvPr/>
        </p:nvSpPr>
        <p:spPr>
          <a:xfrm>
            <a:off x="230448" y="1335521"/>
            <a:ext cx="2778227" cy="4608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State-of-art technology for your UI (next: version 7 with AngularJS UI)</a:t>
            </a:r>
          </a:p>
          <a:p>
            <a:r>
              <a:rPr lang="en-GB" dirty="0"/>
              <a:t>Adaptive, responsive</a:t>
            </a:r>
          </a:p>
          <a:p>
            <a:r>
              <a:rPr lang="en-GB" dirty="0"/>
              <a:t>Icons for intuitive exploration</a:t>
            </a:r>
          </a:p>
          <a:p>
            <a:r>
              <a:rPr lang="en-GB" dirty="0"/>
              <a:t>Widgets for most viewed, most cited, etc.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17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DSpace-CRIS use cases: an item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760E187-6F2C-41D7-9CF7-746941349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871" y="1217538"/>
            <a:ext cx="8493487" cy="5640462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689C4A7B-0753-4ED3-81E3-50FBCBA36EAF}"/>
              </a:ext>
            </a:extLst>
          </p:cNvPr>
          <p:cNvSpPr/>
          <p:nvPr/>
        </p:nvSpPr>
        <p:spPr>
          <a:xfrm>
            <a:off x="781660" y="2507224"/>
            <a:ext cx="1474839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6428F5C-6873-4361-8BF5-3199223E0673}"/>
              </a:ext>
            </a:extLst>
          </p:cNvPr>
          <p:cNvSpPr/>
          <p:nvPr/>
        </p:nvSpPr>
        <p:spPr>
          <a:xfrm>
            <a:off x="781659" y="6356555"/>
            <a:ext cx="1474839" cy="6095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173B9B6-7563-47EB-9084-3ABE6DF78C09}"/>
              </a:ext>
            </a:extLst>
          </p:cNvPr>
          <p:cNvSpPr/>
          <p:nvPr/>
        </p:nvSpPr>
        <p:spPr>
          <a:xfrm>
            <a:off x="6154989" y="1877960"/>
            <a:ext cx="3239734" cy="498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7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3938</TotalTime>
  <Words>1428</Words>
  <Application>Microsoft Office PowerPoint</Application>
  <PresentationFormat>Presentazione su schermo (4:3)</PresentationFormat>
  <Paragraphs>170</Paragraphs>
  <Slides>36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2" baseType="lpstr">
      <vt:lpstr>Abel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Susanna Mornati</vt:lpstr>
      <vt:lpstr>DSpace and “extended” DSpace</vt:lpstr>
      <vt:lpstr>DSpace-CRIS: what?</vt:lpstr>
      <vt:lpstr>An integrated view of the research ecosystem</vt:lpstr>
      <vt:lpstr>DSpace-CRIS: why?</vt:lpstr>
      <vt:lpstr>DSpace-CRIS: why?</vt:lpstr>
      <vt:lpstr>DSpace-CRIS: make it beautiful</vt:lpstr>
      <vt:lpstr>DSpace-CRIS use cases: an item</vt:lpstr>
      <vt:lpstr>DSpace-CRIS use cases: a researcher</vt:lpstr>
      <vt:lpstr>DSpace-CRIS use cases: metrics</vt:lpstr>
      <vt:lpstr>DSpace-CRIS use cases: publications</vt:lpstr>
      <vt:lpstr>DSpace-CRIS use cases: network</vt:lpstr>
      <vt:lpstr>DSpace-CRIS use cases: statistics</vt:lpstr>
      <vt:lpstr>DSpace-CRIS use cases: ORCID v.2</vt:lpstr>
      <vt:lpstr>DSpace-CRIS use cases: Research Data</vt:lpstr>
      <vt:lpstr>DSpace-CRIS use cases: Research Data</vt:lpstr>
      <vt:lpstr>DSpace-CRIS use cases: Research Data</vt:lpstr>
      <vt:lpstr>CKAN Add-On Module: preview tabular &amp; geospatial data</vt:lpstr>
      <vt:lpstr>CKAN Add-On Module: preview tabular &amp; geospatial data</vt:lpstr>
      <vt:lpstr>CKAN Add-On Module: preview tabular &amp; geospatial data</vt:lpstr>
      <vt:lpstr>CKAN Integration Add-On: architecture</vt:lpstr>
      <vt:lpstr>DSpace-CRIS use cases: beyond publications</vt:lpstr>
      <vt:lpstr>DSpace-CRIS add-ons</vt:lpstr>
      <vt:lpstr>DSpace-CRIS priorities</vt:lpstr>
      <vt:lpstr>DSpace-CRIS: where?</vt:lpstr>
      <vt:lpstr>DSpace-CRIS: https://digital.csic.es/ Integrated with an internal CRIS</vt:lpstr>
      <vt:lpstr>DSpace-CRIS: http://www.earth-prints.org/ Ontological approach</vt:lpstr>
      <vt:lpstr>DSpace-CRIS as a National Portal in Catalunya: http://portalrecerca.csuc.cat/</vt:lpstr>
      <vt:lpstr>DSpace-CRIS: current architecture</vt:lpstr>
      <vt:lpstr>DSpace-CRIS 7: architecture</vt:lpstr>
      <vt:lpstr>DSpace-CRIS: how?</vt:lpstr>
      <vt:lpstr>DSpace-CRIS: when?</vt:lpstr>
      <vt:lpstr>DSpace-CRIS in a nutshell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DSpace-CRIS</dc:title>
  <dc:creator>Andrea Bollini</dc:creator>
  <cp:lastModifiedBy>Susanna Mornati</cp:lastModifiedBy>
  <cp:revision>187</cp:revision>
  <dcterms:created xsi:type="dcterms:W3CDTF">2016-07-13T14:06:43Z</dcterms:created>
  <dcterms:modified xsi:type="dcterms:W3CDTF">2017-11-15T18:05:17Z</dcterms:modified>
</cp:coreProperties>
</file>