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421" r:id="rId3"/>
    <p:sldId id="268" r:id="rId4"/>
    <p:sldId id="408" r:id="rId5"/>
    <p:sldId id="418" r:id="rId6"/>
    <p:sldId id="419" r:id="rId7"/>
    <p:sldId id="422" r:id="rId8"/>
    <p:sldId id="410" r:id="rId9"/>
    <p:sldId id="423" r:id="rId10"/>
    <p:sldId id="409" r:id="rId11"/>
    <p:sldId id="411" r:id="rId12"/>
    <p:sldId id="42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E4C"/>
    <a:srgbClr val="ABD5FF"/>
    <a:srgbClr val="ED7C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57" autoAdjust="0"/>
    <p:restoredTop sz="86395" autoAdjust="0"/>
  </p:normalViewPr>
  <p:slideViewPr>
    <p:cSldViewPr snapToGrid="0" snapToObjects="1" showGuides="1">
      <p:cViewPr>
        <p:scale>
          <a:sx n="100" d="100"/>
          <a:sy n="100" d="100"/>
        </p:scale>
        <p:origin x="784" y="-400"/>
      </p:cViewPr>
      <p:guideLst>
        <p:guide orient="horz" pos="2160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996D-81D1-EA45-825B-089614B31F65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6B6C8-B5EB-9541-9540-06A945F0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6C62-BF67-E54A-B33C-8332F31795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6C62-BF67-E54A-B33C-8332F31795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6C62-BF67-E54A-B33C-8332F31795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6B6C8-B5EB-9541-9540-06A945F00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44E4C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ED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n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" y="5254699"/>
            <a:ext cx="8473723" cy="1603301"/>
          </a:xfrm>
          <a:prstGeom prst="rect">
            <a:avLst/>
          </a:prstGeom>
        </p:spPr>
      </p:pic>
      <p:pic>
        <p:nvPicPr>
          <p:cNvPr id="9" name="Picture 8" descr="FOSTER-hi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06" y="1609281"/>
            <a:ext cx="3557135" cy="18959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268413"/>
            <a:ext cx="9140825" cy="2454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 descr="Light upward diagonal"/>
          <p:cNvSpPr>
            <a:spLocks noChangeArrowheads="1"/>
          </p:cNvSpPr>
          <p:nvPr/>
        </p:nvSpPr>
        <p:spPr bwMode="auto">
          <a:xfrm>
            <a:off x="0" y="1009650"/>
            <a:ext cx="9144000" cy="261938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 descr="Light upward diagonal"/>
          <p:cNvSpPr>
            <a:spLocks noChangeArrowheads="1"/>
          </p:cNvSpPr>
          <p:nvPr/>
        </p:nvSpPr>
        <p:spPr bwMode="auto">
          <a:xfrm>
            <a:off x="0" y="6218238"/>
            <a:ext cx="9144000" cy="6350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1412777"/>
            <a:ext cx="8640960" cy="122413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852936"/>
            <a:ext cx="8640960" cy="720527"/>
          </a:xfrm>
        </p:spPr>
        <p:txBody>
          <a:bodyPr anchor="b" anchorCtr="0"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60432" y="6453336"/>
            <a:ext cx="541595" cy="26193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  </a:t>
            </a:r>
            <a:fld id="{AF9249E7-AD5B-6E40-BFD2-60B95B78AF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05" name="Picture 9" descr="RUGR_logoEN_rood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50813"/>
            <a:ext cx="2393950" cy="658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5" name="Picture 14" descr="FOSTER-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" y="6027494"/>
            <a:ext cx="1609995" cy="858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rgbClr val="ED7C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9DBEE4D-CEC8-B34E-993C-F9B555038BC6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1195F333-0D92-374E-91DF-1E1330C72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015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95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38034"/>
          </a:xfrm>
          <a:prstGeom prst="rect">
            <a:avLst/>
          </a:prstGeom>
          <a:solidFill>
            <a:srgbClr val="544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932560" cy="138034"/>
          </a:xfrm>
          <a:prstGeom prst="rect">
            <a:avLst/>
          </a:prstGeom>
          <a:solidFill>
            <a:srgbClr val="ED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658617" y="-1"/>
            <a:ext cx="5485383" cy="138035"/>
          </a:xfrm>
          <a:prstGeom prst="rect">
            <a:avLst/>
          </a:prstGeom>
          <a:solidFill>
            <a:srgbClr val="AB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 spc="-100" baseline="0">
          <a:solidFill>
            <a:srgbClr val="ED7C00"/>
          </a:solidFill>
          <a:latin typeface="Trebuchet MS"/>
          <a:ea typeface="+mj-ea"/>
          <a:cs typeface="Trebuchet M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808080"/>
          </a:solidFill>
          <a:latin typeface="Trebuchet MS"/>
          <a:ea typeface="+mn-ea"/>
          <a:cs typeface="Trebuchet M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808080"/>
          </a:solidFill>
          <a:latin typeface="Trebuchet MS"/>
          <a:ea typeface="+mn-ea"/>
          <a:cs typeface="Trebuchet M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808080"/>
          </a:solidFill>
          <a:latin typeface="Trebuchet MS"/>
          <a:ea typeface="+mn-ea"/>
          <a:cs typeface="Trebuchet M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808080"/>
          </a:solidFill>
          <a:latin typeface="Trebuchet MS"/>
          <a:ea typeface="+mn-ea"/>
          <a:cs typeface="Trebuchet M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808080"/>
          </a:solidFill>
          <a:latin typeface="Trebuchet MS"/>
          <a:ea typeface="+mn-ea"/>
          <a:cs typeface="Trebuchet M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ancy.pontika@open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www.fosteropenscience.eu/content/open-science-scientific-research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ropenscience.eu/content/foster-course-course-creation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earning@fosteropenscience.e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steropenscience.eu/courses" TargetMode="External"/><Relationship Id="rId4" Type="http://schemas.openxmlformats.org/officeDocument/2006/relationships/hyperlink" Target="https://www.fosteropenscience.eu/coursecreation" TargetMode="External"/><Relationship Id="rId5" Type="http://schemas.openxmlformats.org/officeDocument/2006/relationships/hyperlink" Target="mailto:elearning@fosteropenscience.e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steropenscience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s://en.wikipedia.org/wiki/Wrap_rag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osteropenscience.e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Facilitate Open Science Training for European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8784" y="3972394"/>
            <a:ext cx="57562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D7C00"/>
                </a:solidFill>
                <a:latin typeface="Trebuchet MS" charset="0"/>
                <a:ea typeface="Trebuchet MS" charset="0"/>
                <a:cs typeface="Trebuchet MS" charset="0"/>
              </a:rPr>
              <a:t>Why Open Science?</a:t>
            </a:r>
          </a:p>
          <a:p>
            <a:pPr algn="ctr"/>
            <a:endParaRPr lang="en-US" sz="1200" dirty="0" smtClean="0">
              <a:solidFill>
                <a:srgbClr val="ED7C00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2000" b="1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Dr. Nancy </a:t>
            </a:r>
            <a:r>
              <a:rPr lang="en-US" sz="2000" b="1" dirty="0" err="1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Pontika</a:t>
            </a:r>
            <a:endParaRPr lang="en-US" sz="2000" b="1" dirty="0" smtClean="0">
              <a:solidFill>
                <a:srgbClr val="544E4C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2000" b="1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CORE</a:t>
            </a:r>
          </a:p>
          <a:p>
            <a:pPr algn="ctr"/>
            <a:r>
              <a:rPr lang="en-US" sz="2000" b="1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The Open University</a:t>
            </a:r>
          </a:p>
          <a:p>
            <a:pPr algn="ctr"/>
            <a:endParaRPr lang="en-US" sz="1200" dirty="0" smtClean="0">
              <a:solidFill>
                <a:srgbClr val="544E4C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1600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  <a:hlinkClick r:id="rId2"/>
              </a:rPr>
              <a:t>nancy.pontika@open.ac.uk</a:t>
            </a:r>
            <a:endParaRPr lang="en-US" sz="1600" dirty="0" smtClean="0">
              <a:solidFill>
                <a:srgbClr val="544E4C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algn="ctr"/>
            <a:r>
              <a:rPr lang="en-US" sz="1600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@</a:t>
            </a:r>
            <a:r>
              <a:rPr lang="en-US" sz="1600" dirty="0" err="1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nancypontika</a:t>
            </a:r>
            <a:r>
              <a:rPr lang="en-US" sz="1600" dirty="0" smtClean="0">
                <a:solidFill>
                  <a:srgbClr val="544E4C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endParaRPr lang="en-US" sz="1600" dirty="0">
              <a:solidFill>
                <a:srgbClr val="544E4C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course: Introduction to Open Science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618"/>
            <a:ext cx="8229600" cy="5103140"/>
          </a:xfrm>
        </p:spPr>
        <p:txBody>
          <a:bodyPr/>
          <a:lstStyle/>
          <a:p>
            <a:pPr lvl="1"/>
            <a:r>
              <a:rPr lang="en-US" dirty="0" smtClean="0"/>
              <a:t>Learning outcomes</a:t>
            </a:r>
          </a:p>
          <a:p>
            <a:pPr lvl="1"/>
            <a:r>
              <a:rPr lang="en-US" dirty="0" smtClean="0"/>
              <a:t>Level of previous knowledge</a:t>
            </a:r>
          </a:p>
          <a:p>
            <a:pPr lvl="1"/>
            <a:r>
              <a:rPr lang="en-US" dirty="0" smtClean="0"/>
              <a:t>Targeted audience</a:t>
            </a:r>
          </a:p>
          <a:p>
            <a:pPr lvl="1"/>
            <a:r>
              <a:rPr lang="en-US" dirty="0" smtClean="0"/>
              <a:t>Online material with re-usable/open licenses</a:t>
            </a:r>
          </a:p>
          <a:p>
            <a:pPr lvl="1"/>
            <a:r>
              <a:rPr lang="en-US" dirty="0" smtClean="0"/>
              <a:t>Videos, readings, quizzes, certificate</a:t>
            </a:r>
          </a:p>
          <a:p>
            <a:pPr lvl="1"/>
            <a:r>
              <a:rPr lang="en-US" dirty="0" smtClean="0"/>
              <a:t>Self-paced for the time being </a:t>
            </a:r>
          </a:p>
          <a:p>
            <a:pPr lvl="1"/>
            <a:r>
              <a:rPr lang="en-US" dirty="0" smtClean="0"/>
              <a:t>Forum where learners can post questions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"/>
          <a:stretch/>
        </p:blipFill>
        <p:spPr>
          <a:xfrm>
            <a:off x="596900" y="3965142"/>
            <a:ext cx="3810000" cy="214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9680" y="6094288"/>
            <a:ext cx="7281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Direct link to the course </a:t>
            </a:r>
            <a:r>
              <a:rPr lang="en-US" sz="1100" dirty="0">
                <a:latin typeface="Trebuchet MS" charset="0"/>
                <a:ea typeface="Trebuchet MS" charset="0"/>
                <a:cs typeface="Trebuchet MS" charset="0"/>
                <a:hlinkClick r:id="rId4"/>
              </a:rPr>
              <a:t>https://www.fosteropenscience.eu/content/open-science-scientific-research</a:t>
            </a:r>
            <a:r>
              <a:rPr lang="en-US" sz="1100" dirty="0"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endParaRPr lang="en-US" sz="11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5142"/>
            <a:ext cx="3759200" cy="21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 and build you own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55700"/>
            <a:ext cx="8318500" cy="5128058"/>
          </a:xfrm>
        </p:spPr>
        <p:txBody>
          <a:bodyPr/>
          <a:lstStyle/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Create an account at the FOSTER portal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/>
              <a:t>It is a free and easy procedure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00" dirty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Send us an email with a short course proposal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 smtClean="0">
                <a:hlinkClick r:id="rId2"/>
              </a:rPr>
              <a:t>elearning@fosteropenscience.eu</a:t>
            </a:r>
            <a:r>
              <a:rPr lang="en-US" dirty="0" smtClean="0"/>
              <a:t> 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Team of experts will review your proposal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Interested to know what entails to build a course?</a:t>
            </a:r>
          </a:p>
          <a:p>
            <a:pPr lvl="1">
              <a:spcBef>
                <a:spcPts val="0"/>
              </a:spcBef>
              <a:buClrTx/>
              <a:buSzTx/>
            </a:pPr>
            <a:r>
              <a:rPr lang="en-US" dirty="0"/>
              <a:t>Course on Courses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www.fosteropenscience.eu/content/foster-course-course-creation</a:t>
            </a:r>
            <a:r>
              <a:rPr lang="en-US" dirty="0" smtClean="0"/>
              <a:t> 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Translate an existing course in an other language</a:t>
            </a:r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 marL="274320" lvl="1" indent="0">
              <a:spcBef>
                <a:spcPts val="0"/>
              </a:spcBef>
              <a:buClrTx/>
              <a:buSzTx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11492" b="-11492"/>
          <a:stretch/>
        </p:blipFill>
        <p:spPr>
          <a:xfrm>
            <a:off x="2019300" y="5239163"/>
            <a:ext cx="4305300" cy="13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30300"/>
            <a:ext cx="8343900" cy="5153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000" dirty="0" err="1"/>
              <a:t>Website</a:t>
            </a:r>
            <a:endParaRPr lang="es-ES" sz="2000" dirty="0"/>
          </a:p>
          <a:p>
            <a:pPr marL="274320" lvl="1" indent="0">
              <a:buNone/>
            </a:pPr>
            <a:r>
              <a:rPr lang="es-ES" dirty="0">
                <a:hlinkClick r:id="rId2"/>
              </a:rPr>
              <a:t>www.fosteropenscience.eu</a:t>
            </a:r>
            <a:endParaRPr lang="es-ES" dirty="0"/>
          </a:p>
          <a:p>
            <a:pPr marL="274320" lvl="1" indent="0">
              <a:buNone/>
            </a:pPr>
            <a:endParaRPr lang="es-ES" sz="1000" dirty="0"/>
          </a:p>
          <a:p>
            <a:pPr marL="0" indent="0">
              <a:buNone/>
            </a:pPr>
            <a:r>
              <a:rPr lang="es-ES" sz="2000" dirty="0" err="1"/>
              <a:t>Take</a:t>
            </a:r>
            <a:r>
              <a:rPr lang="es-ES" sz="2000" dirty="0"/>
              <a:t> </a:t>
            </a:r>
            <a:r>
              <a:rPr lang="es-ES" sz="2000" dirty="0" err="1"/>
              <a:t>Courses</a:t>
            </a:r>
            <a:endParaRPr lang="es-ES" sz="2000" dirty="0"/>
          </a:p>
          <a:p>
            <a:pPr marL="274320" lvl="1" indent="0">
              <a:buNone/>
            </a:pPr>
            <a:r>
              <a:rPr lang="es-ES" dirty="0">
                <a:hlinkClick r:id="rId3"/>
              </a:rPr>
              <a:t>https://www.fosteropenscience.eu/courses</a:t>
            </a:r>
            <a:r>
              <a:rPr lang="es-ES" dirty="0"/>
              <a:t> </a:t>
            </a:r>
          </a:p>
          <a:p>
            <a:pPr marL="274320" lvl="1" indent="0">
              <a:buNone/>
            </a:pPr>
            <a:endParaRPr lang="es-ES" sz="1000" dirty="0"/>
          </a:p>
          <a:p>
            <a:pPr marL="0" indent="0">
              <a:buNone/>
            </a:pPr>
            <a:r>
              <a:rPr lang="es-ES" sz="2000" dirty="0" err="1"/>
              <a:t>Create</a:t>
            </a:r>
            <a:r>
              <a:rPr lang="es-ES" sz="2000" dirty="0"/>
              <a:t> </a:t>
            </a:r>
            <a:r>
              <a:rPr lang="es-ES" sz="2000" dirty="0" err="1"/>
              <a:t>Courses</a:t>
            </a:r>
            <a:endParaRPr lang="es-ES" sz="2000" dirty="0"/>
          </a:p>
          <a:p>
            <a:pPr marL="274320" lvl="1" indent="0">
              <a:buNone/>
            </a:pPr>
            <a:r>
              <a:rPr lang="es-ES" dirty="0">
                <a:hlinkClick r:id="rId4"/>
              </a:rPr>
              <a:t>https://www.fosteropenscience.eu/coursecreation</a:t>
            </a:r>
            <a:r>
              <a:rPr lang="es-ES" dirty="0"/>
              <a:t> </a:t>
            </a:r>
          </a:p>
          <a:p>
            <a:pPr marL="0" indent="0">
              <a:buNone/>
            </a:pPr>
            <a:endParaRPr lang="es-ES" sz="1000" dirty="0"/>
          </a:p>
          <a:p>
            <a:pPr marL="0" indent="0">
              <a:buNone/>
            </a:pPr>
            <a:r>
              <a:rPr lang="es-ES" sz="2000" dirty="0" err="1"/>
              <a:t>Contact</a:t>
            </a:r>
            <a:r>
              <a:rPr lang="es-ES" sz="2000" dirty="0"/>
              <a:t> email:</a:t>
            </a:r>
          </a:p>
          <a:p>
            <a:pPr marL="274320" lvl="1" indent="0">
              <a:buNone/>
            </a:pPr>
            <a:r>
              <a:rPr lang="es-ES" dirty="0">
                <a:hlinkClick r:id="rId5"/>
              </a:rPr>
              <a:t>elearning@fosteropenscience.eu</a:t>
            </a:r>
            <a:r>
              <a:rPr lang="es-ES" dirty="0"/>
              <a:t> </a:t>
            </a:r>
          </a:p>
          <a:p>
            <a:pPr marL="0" indent="0">
              <a:buNone/>
            </a:pPr>
            <a:endParaRPr lang="es-ES" sz="1000" dirty="0"/>
          </a:p>
          <a:p>
            <a:pPr marL="0" indent="0">
              <a:buNone/>
            </a:pPr>
            <a:r>
              <a:rPr lang="es-ES" sz="2000" dirty="0"/>
              <a:t>Twitter: </a:t>
            </a:r>
          </a:p>
          <a:p>
            <a:pPr marL="274320" lvl="1" indent="0">
              <a:buNone/>
            </a:pPr>
            <a:r>
              <a:rPr lang="es-ES" dirty="0"/>
              <a:t>@</a:t>
            </a:r>
            <a:r>
              <a:rPr lang="es-ES" dirty="0" err="1"/>
              <a:t>fosterscience</a:t>
            </a:r>
            <a:r>
              <a:rPr lang="es-ES" dirty="0"/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506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Open </a:t>
            </a:r>
            <a:r>
              <a:rPr lang="es-ES" sz="2800" dirty="0" err="1" smtClean="0"/>
              <a:t>Science</a:t>
            </a:r>
            <a:r>
              <a:rPr lang="es-ES" sz="2800" dirty="0" smtClean="0"/>
              <a:t> </a:t>
            </a:r>
            <a:r>
              <a:rPr lang="es-ES" sz="2800" dirty="0" err="1" smtClean="0"/>
              <a:t>Implementation</a:t>
            </a:r>
            <a:r>
              <a:rPr lang="es-ES" sz="2800" dirty="0" smtClean="0"/>
              <a:t> –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it</a:t>
            </a:r>
            <a:r>
              <a:rPr lang="es-ES" sz="2800" dirty="0" smtClean="0"/>
              <a:t> a </a:t>
            </a:r>
            <a:r>
              <a:rPr lang="es-ES" sz="2800" dirty="0" err="1" smtClean="0"/>
              <a:t>wrap</a:t>
            </a:r>
            <a:r>
              <a:rPr lang="es-ES" sz="2800" dirty="0" smtClean="0"/>
              <a:t> </a:t>
            </a:r>
            <a:r>
              <a:rPr lang="es-ES" sz="2800" dirty="0" err="1" smtClean="0"/>
              <a:t>rage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6" name="Picture 5" descr="Wrap_Rage_Exa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32" y="1309659"/>
            <a:ext cx="6671371" cy="4730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6429" y="6498297"/>
            <a:ext cx="4644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</a:t>
            </a:r>
            <a:r>
              <a:rPr lang="en-US" sz="1200" dirty="0"/>
              <a:t>from Wikipedia </a:t>
            </a:r>
            <a:r>
              <a:rPr lang="en-US" sz="1200" dirty="0">
                <a:solidFill>
                  <a:srgbClr val="FF6600"/>
                </a:solidFill>
                <a:hlinkClick r:id="rId4"/>
              </a:rPr>
              <a:t>https://en.wikipedia.org/wiki/</a:t>
            </a:r>
            <a:r>
              <a:rPr lang="en-US" sz="1200" dirty="0" smtClean="0">
                <a:solidFill>
                  <a:srgbClr val="FF6600"/>
                </a:solidFill>
                <a:hlinkClick r:id="rId4"/>
              </a:rPr>
              <a:t>Wrap_rage</a:t>
            </a:r>
            <a:r>
              <a:rPr lang="en-US" sz="1200" dirty="0" smtClean="0">
                <a:solidFill>
                  <a:srgbClr val="FF6600"/>
                </a:solidFill>
              </a:rPr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26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a course on “Open Science”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406958"/>
            <a:ext cx="8769246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Open Science as a term is widely used but difficult to apply</a:t>
            </a:r>
          </a:p>
          <a:p>
            <a:pPr lvl="1"/>
            <a:r>
              <a:rPr lang="en-US" dirty="0" smtClean="0"/>
              <a:t>Many components in the OS definition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/>
              <a:t>Information regarding components not yet </a:t>
            </a:r>
            <a:r>
              <a:rPr lang="en-US" dirty="0" smtClean="0"/>
              <a:t>available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Some components not fully understandable or developed yet 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Gaps in best practices, workflows, software, techniques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Training the trainers necessary to achieve its widespread adoption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Need to shift research practices and how to better proceed with this transition</a:t>
            </a:r>
          </a:p>
          <a:p>
            <a:pPr marL="27432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How to assist fields who have taken the first steps towards Open Science and support fields reluctant to experiment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56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Open Science taxonomy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6371"/>
            <a:ext cx="8229600" cy="4537108"/>
          </a:xfrm>
        </p:spPr>
      </p:pic>
    </p:spTree>
    <p:extLst>
      <p:ext uri="{BB962C8B-B14F-4D97-AF65-F5344CB8AC3E}">
        <p14:creationId xmlns:p14="http://schemas.microsoft.com/office/powerpoint/2010/main" val="87050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Purpose of the taxonomy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Features for navigation and browsing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9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Users subscribe and receive updates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Allows connections between content files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Provides a recommendation system in the platform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Maps the field with a visual layout of the OS components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Shows gaps in the field where attention is required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Ensures that the platform covers OS related topics 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sz="1000" dirty="0" smtClean="0"/>
          </a:p>
          <a:p>
            <a:pPr>
              <a:spcBef>
                <a:spcPts val="0"/>
              </a:spcBef>
              <a:buClrTx/>
              <a:buSzTx/>
            </a:pPr>
            <a:r>
              <a:rPr lang="en-US" dirty="0" smtClean="0"/>
              <a:t>Assists with the helpdesk request</a:t>
            </a:r>
          </a:p>
        </p:txBody>
      </p:sp>
    </p:spTree>
    <p:extLst>
      <p:ext uri="{BB962C8B-B14F-4D97-AF65-F5344CB8AC3E}">
        <p14:creationId xmlns:p14="http://schemas.microsoft.com/office/powerpoint/2010/main" val="113353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Open Science taxonomy with percentages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r="1327"/>
          <a:stretch/>
        </p:blipFill>
        <p:spPr>
          <a:xfrm>
            <a:off x="7879" y="1813810"/>
            <a:ext cx="9062487" cy="4032353"/>
          </a:xfrm>
        </p:spPr>
      </p:pic>
    </p:spTree>
    <p:extLst>
      <p:ext uri="{BB962C8B-B14F-4D97-AF65-F5344CB8AC3E}">
        <p14:creationId xmlns:p14="http://schemas.microsoft.com/office/powerpoint/2010/main" val="112907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352" y="22672"/>
            <a:ext cx="8229600" cy="9906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FOSTER portal: </a:t>
            </a:r>
            <a:r>
              <a:rPr lang="es-ES" sz="2800" dirty="0" err="1" smtClean="0"/>
              <a:t>Courses</a:t>
            </a:r>
            <a:endParaRPr lang="es-ES" sz="2800" dirty="0"/>
          </a:p>
        </p:txBody>
      </p:sp>
      <p:pic>
        <p:nvPicPr>
          <p:cNvPr id="10" name="Picture 9" descr="Screen Shot 2015-10-13 at 13.1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2" b="55607"/>
          <a:stretch/>
        </p:blipFill>
        <p:spPr>
          <a:xfrm>
            <a:off x="36636" y="756636"/>
            <a:ext cx="5489623" cy="1648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creen Shot 2015-10-13 at 13.15.5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135"/>
          <a:stretch/>
        </p:blipFill>
        <p:spPr>
          <a:xfrm>
            <a:off x="3634630" y="1147283"/>
            <a:ext cx="5434289" cy="428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Screen Shot 2015-10-13 at 13.16.1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/>
          <a:stretch/>
        </p:blipFill>
        <p:spPr>
          <a:xfrm>
            <a:off x="81068" y="2395974"/>
            <a:ext cx="8292645" cy="4462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FOSTER portal courses: details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Available on the FOSTER platform </a:t>
            </a:r>
            <a:r>
              <a:rPr lang="en-US" dirty="0">
                <a:hlinkClick r:id="rId2"/>
              </a:rPr>
              <a:t>https://www.fosteropenscience.eu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lvl="0" indent="0">
              <a:buNone/>
            </a:pPr>
            <a:endParaRPr lang="en-US" sz="1000" dirty="0"/>
          </a:p>
          <a:p>
            <a:pPr lvl="0"/>
            <a:r>
              <a:rPr lang="en-US" dirty="0"/>
              <a:t>Currently 16 courses available in 3 languages (English, Spanish, Polish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US" sz="1000" dirty="0" smtClean="0"/>
          </a:p>
          <a:p>
            <a:pPr lvl="0"/>
            <a:r>
              <a:rPr lang="en-US" dirty="0" smtClean="0"/>
              <a:t>So far </a:t>
            </a:r>
            <a:r>
              <a:rPr lang="en-US" dirty="0" smtClean="0"/>
              <a:t>the FOSTER courses were taken by </a:t>
            </a:r>
            <a:r>
              <a:rPr lang="en-US" dirty="0" smtClean="0"/>
              <a:t>1700</a:t>
            </a:r>
            <a:r>
              <a:rPr lang="en-US" dirty="0" smtClean="0"/>
              <a:t> learners 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992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 smtClean="0"/>
              <a:t>Why</a:t>
            </a:r>
            <a:r>
              <a:rPr lang="es-ES" sz="2800" dirty="0" smtClean="0"/>
              <a:t> </a:t>
            </a:r>
            <a:r>
              <a:rPr lang="es-ES" sz="2800" dirty="0" err="1" smtClean="0"/>
              <a:t>an</a:t>
            </a:r>
            <a:r>
              <a:rPr lang="es-ES" sz="2800" dirty="0" smtClean="0"/>
              <a:t> eLearning </a:t>
            </a:r>
            <a:r>
              <a:rPr lang="es-ES" sz="2800" dirty="0" err="1" smtClean="0"/>
              <a:t>platform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Technology</a:t>
            </a:r>
            <a:r>
              <a:rPr lang="es-ES" dirty="0" smtClean="0"/>
              <a:t> </a:t>
            </a:r>
            <a:r>
              <a:rPr lang="es-ES" dirty="0" err="1" smtClean="0"/>
              <a:t>allows</a:t>
            </a:r>
            <a:r>
              <a:rPr lang="es-ES" dirty="0" smtClean="0"/>
              <a:t> online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sharing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Adoption</a:t>
            </a:r>
            <a:r>
              <a:rPr lang="es-ES" dirty="0" smtClean="0"/>
              <a:t> of </a:t>
            </a:r>
            <a:r>
              <a:rPr lang="es-ES" dirty="0" err="1" smtClean="0"/>
              <a:t>educational</a:t>
            </a:r>
            <a:r>
              <a:rPr lang="es-ES" dirty="0" smtClean="0"/>
              <a:t> and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methods</a:t>
            </a:r>
            <a:r>
              <a:rPr lang="es-ES" dirty="0" smtClean="0"/>
              <a:t> </a:t>
            </a:r>
          </a:p>
          <a:p>
            <a:r>
              <a:rPr lang="es-ES" dirty="0" smtClean="0"/>
              <a:t>Open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(</a:t>
            </a:r>
            <a:r>
              <a:rPr lang="es-ES" dirty="0" err="1" smtClean="0"/>
              <a:t>OERs</a:t>
            </a:r>
            <a:r>
              <a:rPr lang="es-ES" dirty="0" smtClean="0"/>
              <a:t>) </a:t>
            </a:r>
          </a:p>
          <a:p>
            <a:r>
              <a:rPr lang="es-ES" dirty="0" err="1" smtClean="0"/>
              <a:t>Massive</a:t>
            </a:r>
            <a:r>
              <a:rPr lang="es-ES" dirty="0" smtClean="0"/>
              <a:t> Open Online </a:t>
            </a:r>
            <a:r>
              <a:rPr lang="es-ES" dirty="0" err="1" smtClean="0"/>
              <a:t>Courses</a:t>
            </a:r>
            <a:r>
              <a:rPr lang="es-ES" dirty="0" smtClean="0"/>
              <a:t> (</a:t>
            </a:r>
            <a:r>
              <a:rPr lang="es-ES" dirty="0" err="1" smtClean="0"/>
              <a:t>MOOCs</a:t>
            </a:r>
            <a:r>
              <a:rPr lang="es-ES" dirty="0" smtClean="0"/>
              <a:t>) </a:t>
            </a:r>
            <a:endParaRPr lang="es-ES" dirty="0"/>
          </a:p>
          <a:p>
            <a:r>
              <a:rPr lang="es-ES" dirty="0" err="1" smtClean="0"/>
              <a:t>Combination</a:t>
            </a:r>
            <a:r>
              <a:rPr lang="es-ES" dirty="0" smtClean="0"/>
              <a:t> of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Reaching</a:t>
            </a:r>
            <a:r>
              <a:rPr lang="es-ES" dirty="0" smtClean="0"/>
              <a:t> </a:t>
            </a:r>
            <a:r>
              <a:rPr lang="es-ES" dirty="0" err="1" smtClean="0"/>
              <a:t>globaly</a:t>
            </a:r>
            <a:r>
              <a:rPr lang="es-ES" dirty="0" smtClean="0"/>
              <a:t> a </a:t>
            </a:r>
            <a:r>
              <a:rPr lang="es-ES" dirty="0" err="1" smtClean="0"/>
              <a:t>wide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learners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Currently</a:t>
            </a:r>
            <a:r>
              <a:rPr lang="es-ES" dirty="0" smtClean="0"/>
              <a:t> Open </a:t>
            </a:r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mainly</a:t>
            </a:r>
            <a:r>
              <a:rPr lang="es-ES" dirty="0" smtClean="0"/>
              <a:t> </a:t>
            </a:r>
            <a:r>
              <a:rPr lang="es-ES" dirty="0" err="1" smtClean="0"/>
              <a:t>taught</a:t>
            </a:r>
            <a:r>
              <a:rPr lang="es-ES" dirty="0" smtClean="0"/>
              <a:t> </a:t>
            </a:r>
            <a:r>
              <a:rPr lang="es-ES" dirty="0" err="1" smtClean="0"/>
              <a:t>face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face</a:t>
            </a:r>
            <a:r>
              <a:rPr lang="es-ES" dirty="0"/>
              <a:t> </a:t>
            </a:r>
            <a:r>
              <a:rPr lang="es-ES" dirty="0" smtClean="0"/>
              <a:t>– </a:t>
            </a:r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elearning</a:t>
            </a:r>
            <a:r>
              <a:rPr lang="es-ES" dirty="0" smtClean="0"/>
              <a:t> </a:t>
            </a:r>
            <a:r>
              <a:rPr lang="es-ES" dirty="0" err="1" smtClean="0"/>
              <a:t>course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material </a:t>
            </a:r>
            <a:r>
              <a:rPr lang="es-ES" dirty="0" err="1" smtClean="0"/>
              <a:t>with</a:t>
            </a:r>
            <a:r>
              <a:rPr lang="es-ES" dirty="0" smtClean="0"/>
              <a:t> open </a:t>
            </a:r>
            <a:r>
              <a:rPr lang="es-ES" dirty="0" err="1" smtClean="0"/>
              <a:t>licenses</a:t>
            </a:r>
            <a:r>
              <a:rPr lang="es-ES" dirty="0" smtClean="0"/>
              <a:t> and </a:t>
            </a:r>
            <a:r>
              <a:rPr lang="es-ES" dirty="0" err="1" smtClean="0"/>
              <a:t>attracting</a:t>
            </a:r>
            <a:r>
              <a:rPr lang="es-ES" dirty="0" smtClean="0"/>
              <a:t> </a:t>
            </a:r>
            <a:r>
              <a:rPr lang="es-ES" dirty="0" err="1" smtClean="0"/>
              <a:t>participants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implemented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567</TotalTime>
  <Words>443</Words>
  <Application>Microsoft Macintosh PowerPoint</Application>
  <PresentationFormat>On-screen Show (4:3)</PresentationFormat>
  <Paragraphs>102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Trebuchet MS</vt:lpstr>
      <vt:lpstr>Arial</vt:lpstr>
      <vt:lpstr>Clarity</vt:lpstr>
      <vt:lpstr>PowerPoint Presentation</vt:lpstr>
      <vt:lpstr>Open Science Implementation – is it a wrap rage?</vt:lpstr>
      <vt:lpstr>Why a course on “Open Science”</vt:lpstr>
      <vt:lpstr>Open Science taxonomy</vt:lpstr>
      <vt:lpstr>Purpose of the taxonomy</vt:lpstr>
      <vt:lpstr>Open Science taxonomy with percentages</vt:lpstr>
      <vt:lpstr>FOSTER portal: Courses</vt:lpstr>
      <vt:lpstr>FOSTER portal courses: details</vt:lpstr>
      <vt:lpstr>Why an eLearning platform?</vt:lpstr>
      <vt:lpstr>The course: Introduction to Open Science</vt:lpstr>
      <vt:lpstr>Propose and build you own course</vt:lpstr>
      <vt:lpstr>Thank you! </vt:lpstr>
    </vt:vector>
  </TitlesOfParts>
  <Company>KMi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Nancy.Pontika</cp:lastModifiedBy>
  <cp:revision>90</cp:revision>
  <dcterms:created xsi:type="dcterms:W3CDTF">2014-03-12T14:16:07Z</dcterms:created>
  <dcterms:modified xsi:type="dcterms:W3CDTF">2017-04-27T10:26:11Z</dcterms:modified>
</cp:coreProperties>
</file>