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3" r:id="rId5"/>
    <p:sldId id="294" r:id="rId6"/>
    <p:sldId id="259" r:id="rId7"/>
    <p:sldId id="286" r:id="rId8"/>
    <p:sldId id="260" r:id="rId9"/>
    <p:sldId id="261" r:id="rId10"/>
    <p:sldId id="262" r:id="rId11"/>
    <p:sldId id="279" r:id="rId12"/>
    <p:sldId id="292" r:id="rId13"/>
    <p:sldId id="288" r:id="rId14"/>
    <p:sldId id="267" r:id="rId15"/>
    <p:sldId id="268" r:id="rId16"/>
    <p:sldId id="283" r:id="rId17"/>
    <p:sldId id="284" r:id="rId18"/>
    <p:sldId id="285" r:id="rId19"/>
    <p:sldId id="295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4545-958C-444D-99FF-F848D72C355D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77B4-A294-487C-91D0-8492D200C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94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4545-958C-444D-99FF-F848D72C355D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77B4-A294-487C-91D0-8492D200C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56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4545-958C-444D-99FF-F848D72C355D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77B4-A294-487C-91D0-8492D200C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43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4545-958C-444D-99FF-F848D72C355D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77B4-A294-487C-91D0-8492D200C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0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4545-958C-444D-99FF-F848D72C355D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77B4-A294-487C-91D0-8492D200C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78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4545-958C-444D-99FF-F848D72C355D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77B4-A294-487C-91D0-8492D200C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66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4545-958C-444D-99FF-F848D72C355D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77B4-A294-487C-91D0-8492D200C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70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4545-958C-444D-99FF-F848D72C355D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77B4-A294-487C-91D0-8492D200C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81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4545-958C-444D-99FF-F848D72C355D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77B4-A294-487C-91D0-8492D200C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58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4545-958C-444D-99FF-F848D72C355D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77B4-A294-487C-91D0-8492D200C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094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4545-958C-444D-99FF-F848D72C355D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77B4-A294-487C-91D0-8492D200C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841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44545-958C-444D-99FF-F848D72C355D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377B4-A294-487C-91D0-8492D200C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51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hyperlink" Target="https://cambridge.eu.qualtrics.com/jfe/form/SV_cT3pPWOZPXNxOx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5500" y="2035776"/>
            <a:ext cx="8013697" cy="2053624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0070C0"/>
                </a:solidFill>
                <a:latin typeface="Palatino Linotype" panose="02040502050505030304" pitchFamily="18" charset="0"/>
              </a:rPr>
              <a:t>Lucy Barnes</a:t>
            </a:r>
          </a:p>
          <a:p>
            <a:r>
              <a:rPr lang="en-GB" sz="3000" dirty="0">
                <a:solidFill>
                  <a:srgbClr val="0070C0"/>
                </a:solidFill>
                <a:latin typeface="Palatino Linotype" panose="02040502050505030304" pitchFamily="18" charset="0"/>
              </a:rPr>
              <a:t>Editor and Outreach Co-ordinator</a:t>
            </a:r>
          </a:p>
          <a:p>
            <a:endParaRPr lang="en-GB" sz="28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9F420C5-BE16-48AC-A024-F4E9FFC50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268" y="5206914"/>
            <a:ext cx="3397700" cy="90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063466-1615-445C-BE31-149445166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02" y="5174204"/>
            <a:ext cx="3007364" cy="969907"/>
          </a:xfrm>
          <a:prstGeom prst="rect">
            <a:avLst/>
          </a:prstGeom>
        </p:spPr>
      </p:pic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861946E6-56F8-4EDF-AF51-3FFCC5BE21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670" y="5306450"/>
            <a:ext cx="3163054" cy="70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1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08D12C-B179-41E4-A417-12BF80A12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3" y="0"/>
            <a:ext cx="12005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57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69F420C5-BE16-48AC-A024-F4E9FFC50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0" y="188783"/>
            <a:ext cx="2343600" cy="62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Palatino Linotype" panose="02040502050505030304" pitchFamily="18" charset="0"/>
              </a:rPr>
              <a:t>Physical books as well as digital!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895696" y="2183068"/>
            <a:ext cx="4643905" cy="41230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Palatino Linotype"/>
                <a:cs typeface="Palatino Linotype"/>
              </a:rPr>
              <a:t>Paperbacks &amp; hardbacks: </a:t>
            </a:r>
            <a:br>
              <a:rPr lang="en-GB" sz="2400" dirty="0">
                <a:latin typeface="Palatino Linotype"/>
                <a:cs typeface="Palatino Linotype"/>
              </a:rPr>
            </a:br>
            <a:r>
              <a:rPr lang="en-GB" sz="2400" dirty="0">
                <a:latin typeface="Palatino Linotype"/>
                <a:cs typeface="Palatino Linotype"/>
              </a:rPr>
              <a:t>£15 (PB) &amp; £30 (HB)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Palatino Linotype"/>
                <a:cs typeface="Palatino Linotype"/>
              </a:rPr>
              <a:t>Free digital editions: </a:t>
            </a:r>
            <a:br>
              <a:rPr lang="en-GB" sz="2400" dirty="0">
                <a:latin typeface="Palatino Linotype"/>
                <a:cs typeface="Palatino Linotype"/>
              </a:rPr>
            </a:br>
            <a:r>
              <a:rPr lang="en-GB" sz="2400" dirty="0">
                <a:latin typeface="Palatino Linotype"/>
                <a:cs typeface="Palatino Linotype"/>
              </a:rPr>
              <a:t>PDF, HTML and XML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Palatino Linotype"/>
                <a:cs typeface="Palatino Linotype"/>
              </a:rPr>
              <a:t>Paid-for digital editions: </a:t>
            </a:r>
            <a:br>
              <a:rPr lang="en-GB" sz="2400" dirty="0">
                <a:latin typeface="Palatino Linotype"/>
                <a:cs typeface="Palatino Linotype"/>
              </a:rPr>
            </a:br>
            <a:r>
              <a:rPr lang="en-GB" sz="2400" dirty="0">
                <a:latin typeface="Palatino Linotype"/>
                <a:cs typeface="Palatino Linotype"/>
              </a:rPr>
              <a:t>EPUB and MOBI (£5.99)</a:t>
            </a:r>
          </a:p>
          <a:p>
            <a:endParaRPr lang="en-GB" sz="2400" dirty="0"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GB" sz="2400" dirty="0">
              <a:latin typeface="Palatino Linotype"/>
              <a:cs typeface="Palatino Linotype"/>
            </a:endParaRPr>
          </a:p>
          <a:p>
            <a:endParaRPr lang="en-GB" sz="2400" dirty="0">
              <a:latin typeface="Palatino Linotype"/>
              <a:cs typeface="Palatino Linotype"/>
            </a:endParaRPr>
          </a:p>
          <a:p>
            <a:endParaRPr lang="en-GB" sz="2400" dirty="0">
              <a:latin typeface="Palatino Linotype"/>
              <a:cs typeface="Palatino Linotype"/>
            </a:endParaRPr>
          </a:p>
          <a:p>
            <a:endParaRPr lang="en-GB" sz="2400" dirty="0">
              <a:latin typeface="Palatino Linotype"/>
              <a:cs typeface="Palatino Linotype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02628" y="4606564"/>
            <a:ext cx="10769600" cy="982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latin typeface="Palatino Linotype"/>
              <a:cs typeface="Palatino Linotype"/>
            </a:endParaRPr>
          </a:p>
          <a:p>
            <a:endParaRPr lang="en-GB" dirty="0">
              <a:latin typeface="Palatino Linotype"/>
              <a:cs typeface="Palatino Linotype"/>
            </a:endParaRPr>
          </a:p>
        </p:txBody>
      </p:sp>
      <p:pic>
        <p:nvPicPr>
          <p:cNvPr id="1026" name="Picture 2" descr="153579452411248365900828">
            <a:extLst>
              <a:ext uri="{FF2B5EF4-FFF2-40B4-BE49-F238E27FC236}">
                <a16:creationId xmlns:a16="http://schemas.microsoft.com/office/drawing/2014/main" id="{D1443B89-9800-4FD6-94E2-115595932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378" y="1666433"/>
            <a:ext cx="7517693" cy="563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049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23371A05-83D6-4480-B052-DE66A303C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0" y="188783"/>
            <a:ext cx="2343600" cy="62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B9AEC23-F242-4330-9DA1-FA7DD83E9F51}"/>
              </a:ext>
            </a:extLst>
          </p:cNvPr>
          <p:cNvSpPr txBox="1">
            <a:spLocks/>
          </p:cNvSpPr>
          <p:nvPr/>
        </p:nvSpPr>
        <p:spPr>
          <a:xfrm>
            <a:off x="797569" y="78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70C0"/>
                </a:solidFill>
                <a:latin typeface="Palatino Linotype" panose="02040502050505030304" pitchFamily="18" charset="0"/>
              </a:rPr>
              <a:t>A global perspective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6C1BC8-EF2A-4E64-BDB1-22C76C1BF5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995" y="1408332"/>
            <a:ext cx="1666613" cy="24999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4FA93E-6ECF-49C8-824F-3E9FD24AB6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995" y="4151194"/>
            <a:ext cx="1635703" cy="24502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7E9D38-1067-480C-A41F-02DE275FB0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709" y="1408332"/>
            <a:ext cx="1666914" cy="24999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938BC8-2F58-42DA-9437-0B90B45F03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48" y="4151194"/>
            <a:ext cx="1666914" cy="24999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544927-8846-4DE7-A97E-A075C2060B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724" y="1408332"/>
            <a:ext cx="1667285" cy="24999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4EA48C-BD4F-47C2-AFAD-A09E307CB1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912" y="4151194"/>
            <a:ext cx="1666914" cy="25012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08BF28F-6E6F-40EC-BB76-753ED08043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405" y="4151194"/>
            <a:ext cx="1666914" cy="25057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45245AF-AAB8-4809-8AA5-E25A18CA80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110" y="1408332"/>
            <a:ext cx="1666010" cy="24999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241803F-ABE3-4A1F-895B-A242904C1D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96176" y="1404418"/>
            <a:ext cx="1666011" cy="25077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5277305-F001-489E-ADFA-B4ED37DC1D2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898" y="4227978"/>
            <a:ext cx="1614839" cy="242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39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3850340-B19F-4556-8393-5D0F6E732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Palatino Linotype" panose="02040502050505030304" pitchFamily="18" charset="0"/>
              </a:rPr>
              <a:t>Innovative publications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E06777F4-1498-4DF7-A108-5EC65F89C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0" y="188783"/>
            <a:ext cx="2343600" cy="62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5D5EE5-120C-4467-AC9A-95297BD05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2028625"/>
            <a:ext cx="5588000" cy="4291746"/>
          </a:xfrm>
        </p:spPr>
        <p:txBody>
          <a:bodyPr numCol="1"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400" dirty="0">
                <a:latin typeface="Palatino Linotype"/>
                <a:cs typeface="Palatino Linotype"/>
              </a:rPr>
              <a:t>Embedded audio and video</a:t>
            </a:r>
            <a:br>
              <a:rPr lang="en-GB" sz="2400" dirty="0">
                <a:latin typeface="Palatino Linotype"/>
                <a:cs typeface="Palatino Linotype"/>
              </a:rPr>
            </a:br>
            <a:endParaRPr lang="en-GB" sz="2400" dirty="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</a:pPr>
            <a:r>
              <a:rPr lang="en-GB" sz="2400" dirty="0">
                <a:latin typeface="Palatino Linotype"/>
                <a:cs typeface="Palatino Linotype"/>
              </a:rPr>
              <a:t>Commentary and text analysis</a:t>
            </a:r>
          </a:p>
          <a:p>
            <a:pPr>
              <a:lnSpc>
                <a:spcPct val="100000"/>
              </a:lnSpc>
            </a:pPr>
            <a:endParaRPr lang="en-GB" sz="2400" i="1" dirty="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</a:pPr>
            <a:r>
              <a:rPr lang="en-GB" sz="2400" dirty="0">
                <a:latin typeface="Palatino Linotype"/>
                <a:cs typeface="Palatino Linotype"/>
              </a:rPr>
              <a:t>Zooming function</a:t>
            </a:r>
          </a:p>
          <a:p>
            <a:pPr>
              <a:lnSpc>
                <a:spcPct val="100000"/>
              </a:lnSpc>
            </a:pPr>
            <a:endParaRPr lang="en-GB" sz="2400" dirty="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</a:pPr>
            <a:r>
              <a:rPr lang="en-GB" sz="2400" dirty="0">
                <a:latin typeface="Palatino Linotype"/>
                <a:cs typeface="Palatino Linotype"/>
              </a:rPr>
              <a:t>Digital platform </a:t>
            </a:r>
            <a:r>
              <a:rPr lang="en-GB" sz="2400" dirty="0">
                <a:latin typeface="Palatino Linotype"/>
                <a:cs typeface="Palatino Linotype"/>
                <a:sym typeface="Wingdings" panose="05000000000000000000" pitchFamily="2" charset="2"/>
              </a:rPr>
              <a:t></a:t>
            </a:r>
            <a:r>
              <a:rPr lang="en-GB" sz="2400" dirty="0">
                <a:latin typeface="Palatino Linotype"/>
                <a:cs typeface="Palatino Linotype"/>
              </a:rPr>
              <a:t> printed book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E1D396-0D08-4BD5-97CF-578E496C21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985" y="2028625"/>
            <a:ext cx="5982515" cy="33651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1DE40F-C59A-4F17-9447-DF08F2F58314}"/>
              </a:ext>
            </a:extLst>
          </p:cNvPr>
          <p:cNvSpPr/>
          <p:nvPr/>
        </p:nvSpPr>
        <p:spPr>
          <a:xfrm>
            <a:off x="7882652" y="5393790"/>
            <a:ext cx="21671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Photo by Ross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Findon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on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Unsplash</a:t>
            </a:r>
            <a:endParaRPr kumimoji="0" lang="en-GB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451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7746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Palatino Linotype" panose="02040502050505030304" pitchFamily="18" charset="0"/>
              </a:rPr>
              <a:t>Readership statistics!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EE3DAB5E-FEBB-4F18-96AC-F4B12FEAD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0" y="188783"/>
            <a:ext cx="2343600" cy="62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1EDF90-675E-40B8-9162-F3BDEC922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291" y="1174458"/>
            <a:ext cx="7181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64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E756C569-BC12-4791-A6DA-641C0A58C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0" y="188783"/>
            <a:ext cx="2343600" cy="62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0ADF44-4F50-4D2E-B56C-2DEEE5396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45913" cy="50250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2CB0DF-8A8F-4A92-8F1B-C1B383F07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913" y="2828254"/>
            <a:ext cx="5046163" cy="381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88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69F420C5-BE16-48AC-A024-F4E9FFC50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0" y="188783"/>
            <a:ext cx="2343600" cy="62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88783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Palatino Linotype" panose="02040502050505030304" pitchFamily="18" charset="0"/>
              </a:rPr>
              <a:t>The future of OA books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693" y="1307849"/>
            <a:ext cx="8298613" cy="562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03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69F420C5-BE16-48AC-A024-F4E9FFC50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0" y="188783"/>
            <a:ext cx="2343600" cy="62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128EBFD-1B2F-44CF-BAA4-30752187C9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969" y="258072"/>
            <a:ext cx="4687834" cy="1045466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B02119F-6DD6-46C9-A006-29B3D63B3A70}"/>
              </a:ext>
            </a:extLst>
          </p:cNvPr>
          <p:cNvSpPr txBox="1">
            <a:spLocks/>
          </p:cNvSpPr>
          <p:nvPr/>
        </p:nvSpPr>
        <p:spPr>
          <a:xfrm>
            <a:off x="824824" y="1616205"/>
            <a:ext cx="12231216" cy="28131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</a:pPr>
            <a:r>
              <a:rPr lang="en-GB" dirty="0">
                <a:latin typeface="Palatino Linotype" panose="02040502050505030304" pitchFamily="18" charset="0"/>
              </a:rPr>
              <a:t>A consortium of five Open Access book publishers</a:t>
            </a:r>
          </a:p>
          <a:p>
            <a:pPr marL="342900" indent="-342900">
              <a:lnSpc>
                <a:spcPct val="150000"/>
              </a:lnSpc>
            </a:pPr>
            <a:r>
              <a:rPr lang="en-GB" dirty="0">
                <a:latin typeface="Palatino Linotype" panose="02040502050505030304" pitchFamily="18" charset="0"/>
              </a:rPr>
              <a:t>Not-for-profit &amp; academic-led</a:t>
            </a:r>
          </a:p>
          <a:p>
            <a:pPr marL="342900" indent="-342900">
              <a:lnSpc>
                <a:spcPct val="150000"/>
              </a:lnSpc>
            </a:pPr>
            <a:r>
              <a:rPr lang="en-GB" dirty="0">
                <a:latin typeface="Palatino Linotype" panose="02040502050505030304" pitchFamily="18" charset="0"/>
              </a:rPr>
              <a:t>Developing collaborative approaches to OA book publishing</a:t>
            </a:r>
          </a:p>
          <a:p>
            <a:pPr marL="342900" indent="-342900">
              <a:lnSpc>
                <a:spcPct val="150000"/>
              </a:lnSpc>
            </a:pPr>
            <a:r>
              <a:rPr lang="en-GB" dirty="0">
                <a:latin typeface="Palatino Linotype" panose="02040502050505030304" pitchFamily="18" charset="0"/>
              </a:rPr>
              <a:t>Key partners in the £2.2 million COPIM project </a:t>
            </a:r>
            <a:br>
              <a:rPr lang="en-GB" dirty="0">
                <a:latin typeface="Palatino Linotype" panose="02040502050505030304" pitchFamily="18" charset="0"/>
              </a:rPr>
            </a:br>
            <a:r>
              <a:rPr lang="en-GB" dirty="0">
                <a:latin typeface="Palatino Linotype" panose="02040502050505030304" pitchFamily="18" charset="0"/>
              </a:rPr>
              <a:t>(Community-led Open Publication Infrastructures for Monographs)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18E0CDD-47CB-4888-8905-A5984EFB830C}"/>
              </a:ext>
            </a:extLst>
          </p:cNvPr>
          <p:cNvSpPr txBox="1">
            <a:spLocks/>
          </p:cNvSpPr>
          <p:nvPr/>
        </p:nvSpPr>
        <p:spPr>
          <a:xfrm>
            <a:off x="3621683" y="4861089"/>
            <a:ext cx="3826405" cy="846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solidFill>
                  <a:srgbClr val="00B050"/>
                </a:solidFill>
                <a:latin typeface="Palatino Linotype" panose="02040502050505030304" pitchFamily="18" charset="0"/>
              </a:rPr>
              <a:t>https://scholarled.org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1575C5-8560-4B1A-A001-6D52C4CCFF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9" y="5999853"/>
            <a:ext cx="1936716" cy="5149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EF045C-5836-40C4-9A62-F2397075B5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309" y="5941735"/>
            <a:ext cx="2419350" cy="6572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B2A048-39E1-47FF-BAA2-19966BD7E0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593" y="5999853"/>
            <a:ext cx="2038350" cy="6000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5705EA-7A54-4948-A8A1-E8F9FB37FC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9975" y="5999853"/>
            <a:ext cx="2143125" cy="6000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5FACF2-07F4-4BB1-A3C0-E474C7623D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7419" y="5928702"/>
            <a:ext cx="23431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31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C4B907E1-B57F-4486-8F7F-38E7A7EA7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0" y="188783"/>
            <a:ext cx="2343600" cy="62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9BCDF87-51C3-437A-ACDA-9F057C013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787" y="1882699"/>
            <a:ext cx="10777406" cy="30926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Palatino Linotype"/>
                <a:cs typeface="Palatino Linotype"/>
              </a:rPr>
              <a:t>Community-led Open Publication Infrastructures for Monographs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Palatino Linotype"/>
                <a:cs typeface="Palatino Linotype"/>
              </a:rPr>
              <a:t>Building community-controlled, open systems and infrastructures to develop open access book publishing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Palatino Linotype"/>
                <a:cs typeface="Palatino Linotype"/>
              </a:rPr>
              <a:t>Making it easier to publish, disseminate and discover Open Access books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CEF24C-335F-45FB-8CF9-56A3FFFF8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849" y="188783"/>
            <a:ext cx="4099290" cy="13220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5220E6-AF08-44F6-B9FD-CD12A15BF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101" y="4815281"/>
            <a:ext cx="5715798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48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5DF67FE5-FD97-484F-9DE1-3C657E873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0" y="188783"/>
            <a:ext cx="2343600" cy="62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7B6D4F-D5D8-4236-B6D2-0185AAC7D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849" y="188783"/>
            <a:ext cx="4099290" cy="132206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B6A3371-EABD-47EF-A7E6-10615696B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791" y="1739458"/>
            <a:ext cx="10777406" cy="46697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solidFill>
                  <a:srgbClr val="000000"/>
                </a:solidFill>
                <a:latin typeface="Palatino Linotype"/>
                <a:cs typeface="Palatino Linotype"/>
              </a:rPr>
              <a:t>We want to hear from you! </a:t>
            </a:r>
            <a:br>
              <a:rPr lang="en-GB" sz="2400" dirty="0">
                <a:solidFill>
                  <a:srgbClr val="000000"/>
                </a:solidFill>
                <a:latin typeface="Palatino Linotype"/>
                <a:cs typeface="Palatino Linotype"/>
              </a:rPr>
            </a:br>
            <a:endParaRPr lang="en-GB" sz="2400" dirty="0">
              <a:solidFill>
                <a:srgbClr val="000000"/>
              </a:solidFill>
              <a:latin typeface="Palatino Linotype"/>
              <a:cs typeface="Palatino Linotype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000000"/>
                </a:solidFill>
                <a:latin typeface="Palatino Linotype"/>
                <a:cs typeface="Palatino Linotype"/>
              </a:rPr>
              <a:t>How do you discover Open Access books?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000000"/>
                </a:solidFill>
                <a:latin typeface="Palatino Linotype"/>
                <a:cs typeface="Palatino Linotype"/>
              </a:rPr>
              <a:t>How do you integrate them into your catalogues? 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000000"/>
                </a:solidFill>
                <a:latin typeface="Palatino Linotype"/>
                <a:cs typeface="Palatino Linotype"/>
              </a:rPr>
              <a:t>How do you publish or disseminate Open Access books?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Palatino Linotype"/>
                <a:cs typeface="Palatino Linotype"/>
              </a:rPr>
              <a:t>Please fill in our questionnaire!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Palatino Linotype"/>
                <a:cs typeface="Palatino Linotype"/>
              </a:rPr>
              <a:t> </a:t>
            </a:r>
            <a:r>
              <a:rPr lang="en-GB" sz="2400" dirty="0">
                <a:latin typeface="Palatino Linotype"/>
                <a:cs typeface="Palatino Linotype"/>
                <a:hlinkClick r:id="rId4"/>
              </a:rPr>
              <a:t>https://cambridge.eu.qualtrics.com/jfe/form/SV_cT3pPWOZPXNxOxT</a:t>
            </a:r>
            <a:r>
              <a:rPr lang="en-GB" sz="2400" dirty="0">
                <a:latin typeface="Palatino Linotype"/>
                <a:cs typeface="Palatino Linotype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4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4FC6C1-0ECF-4B3F-95EF-A865768198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558" y="1459739"/>
            <a:ext cx="4311942" cy="28746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F31A1D9-EE0C-404E-82A8-2F9BB4CD11F7}"/>
              </a:ext>
            </a:extLst>
          </p:cNvPr>
          <p:cNvSpPr/>
          <p:nvPr/>
        </p:nvSpPr>
        <p:spPr>
          <a:xfrm>
            <a:off x="8851749" y="4334367"/>
            <a:ext cx="21066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i="1" dirty="0">
                <a:latin typeface="Palatino Linotype" panose="02040502050505030304" pitchFamily="18" charset="0"/>
              </a:rPr>
              <a:t>Photo by Kyle Smith on </a:t>
            </a:r>
            <a:r>
              <a:rPr lang="en-GB" sz="1100" i="1" dirty="0" err="1">
                <a:latin typeface="Palatino Linotype" panose="02040502050505030304" pitchFamily="18" charset="0"/>
              </a:rPr>
              <a:t>Unsplash</a:t>
            </a:r>
            <a:endParaRPr lang="en-GB" sz="1100" i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57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Palatino Linotype" panose="02040502050505030304" pitchFamily="18" charset="0"/>
              </a:rPr>
              <a:t>Open Book Publishers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3931"/>
            <a:ext cx="10515600" cy="3882587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Palatino Linotype"/>
                <a:cs typeface="Palatino Linotype"/>
              </a:rPr>
              <a:t>World-leading independent Open Access book publisher</a:t>
            </a:r>
            <a:br>
              <a:rPr lang="en-GB" dirty="0">
                <a:latin typeface="Palatino Linotype"/>
                <a:cs typeface="Palatino Linotype"/>
              </a:rPr>
            </a:br>
            <a:endParaRPr lang="en-GB" dirty="0">
              <a:latin typeface="Palatino Linotype"/>
              <a:cs typeface="Palatino Linotype"/>
            </a:endParaRPr>
          </a:p>
          <a:p>
            <a:r>
              <a:rPr lang="en-GB" dirty="0">
                <a:latin typeface="Palatino Linotype"/>
                <a:cs typeface="Palatino Linotype"/>
              </a:rPr>
              <a:t>Not-for-profit</a:t>
            </a:r>
            <a:br>
              <a:rPr lang="en-GB" dirty="0">
                <a:latin typeface="Palatino Linotype"/>
                <a:cs typeface="Palatino Linotype"/>
              </a:rPr>
            </a:br>
            <a:endParaRPr lang="en-GB" dirty="0">
              <a:latin typeface="Palatino Linotype"/>
              <a:cs typeface="Palatino Linotype"/>
            </a:endParaRPr>
          </a:p>
          <a:p>
            <a:r>
              <a:rPr lang="en-GB" dirty="0">
                <a:latin typeface="Palatino Linotype"/>
                <a:cs typeface="Palatino Linotype"/>
              </a:rPr>
              <a:t>Run by academics</a:t>
            </a:r>
            <a:br>
              <a:rPr lang="en-GB" dirty="0">
                <a:latin typeface="Palatino Linotype"/>
                <a:cs typeface="Palatino Linotype"/>
              </a:rPr>
            </a:br>
            <a:endParaRPr lang="en-GB" dirty="0">
              <a:latin typeface="Palatino Linotype"/>
              <a:cs typeface="Palatino Linotype"/>
            </a:endParaRPr>
          </a:p>
          <a:p>
            <a:r>
              <a:rPr lang="en-GB" dirty="0">
                <a:latin typeface="Palatino Linotype"/>
                <a:cs typeface="Palatino Linotype"/>
              </a:rPr>
              <a:t>All books rigorously peer-reviewed</a:t>
            </a:r>
            <a:br>
              <a:rPr lang="en-GB" dirty="0">
                <a:latin typeface="Palatino Linotype"/>
                <a:cs typeface="Palatino Linotype"/>
              </a:rPr>
            </a:br>
            <a:endParaRPr lang="en-GB" dirty="0">
              <a:latin typeface="Palatino Linotype"/>
              <a:cs typeface="Palatino Linotype"/>
            </a:endParaRPr>
          </a:p>
          <a:p>
            <a:r>
              <a:rPr lang="en-GB" dirty="0">
                <a:latin typeface="Palatino Linotype"/>
                <a:cs typeface="Palatino Linotype"/>
              </a:rPr>
              <a:t>No charge for authors to publish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9F420C5-BE16-48AC-A024-F4E9FFC50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0" y="188783"/>
            <a:ext cx="2343600" cy="62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3E20887-AF7F-4280-A111-85281DC99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1362" y="3429000"/>
            <a:ext cx="2645075" cy="264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10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89510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Palatino Linotype" panose="02040502050505030304" pitchFamily="18" charset="0"/>
              </a:rPr>
              <a:t>Thanks for listening!</a:t>
            </a:r>
            <a:br>
              <a:rPr lang="en-GB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en-GB" dirty="0">
                <a:solidFill>
                  <a:srgbClr val="0070C0"/>
                </a:solidFill>
                <a:latin typeface="Palatino Linotype" panose="02040502050505030304" pitchFamily="18" charset="0"/>
              </a:rPr>
              <a:t>Any questions…?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398" y="2059100"/>
            <a:ext cx="4015687" cy="46557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200" dirty="0">
                <a:latin typeface="Palatino Linotype" panose="02040502050505030304" pitchFamily="18" charset="0"/>
              </a:rPr>
              <a:t>lucy@openbookpublishers.com</a:t>
            </a:r>
          </a:p>
          <a:p>
            <a:pPr marL="0" indent="0">
              <a:buNone/>
            </a:pPr>
            <a:endParaRPr lang="en-GB" sz="20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GB" sz="2000" dirty="0">
              <a:latin typeface="Palatino Linotype" panose="02040502050505030304" pitchFamily="18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9F420C5-BE16-48AC-A024-F4E9FFC50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0" y="188783"/>
            <a:ext cx="2343600" cy="62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A1F9514-D058-414F-AA7E-52BA52FFE8B3}"/>
              </a:ext>
            </a:extLst>
          </p:cNvPr>
          <p:cNvSpPr/>
          <p:nvPr/>
        </p:nvSpPr>
        <p:spPr>
          <a:xfrm>
            <a:off x="4532074" y="4801816"/>
            <a:ext cx="2901756" cy="880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Palatino Linotype"/>
                <a:cs typeface="Palatino Linotype"/>
              </a:rPr>
              <a:t>https://copim.pubpub.org/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Palatino Linotype"/>
                <a:cs typeface="Palatino Linotype"/>
              </a:rPr>
              <a:t>@</a:t>
            </a:r>
            <a:r>
              <a:rPr lang="en-GB" dirty="0" err="1">
                <a:latin typeface="Palatino Linotype"/>
                <a:cs typeface="Palatino Linotype"/>
              </a:rPr>
              <a:t>COPIMproject</a:t>
            </a:r>
            <a:r>
              <a:rPr lang="en-GB" dirty="0">
                <a:latin typeface="Palatino Linotype"/>
                <a:cs typeface="Palatino Linotype"/>
              </a:rPr>
              <a:t> 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F227AE-ABD8-47B8-9A0C-06F1946DC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466" y="3831909"/>
            <a:ext cx="3007364" cy="9699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0EF7B30-E434-4148-B215-2A45DE40A432}"/>
              </a:ext>
            </a:extLst>
          </p:cNvPr>
          <p:cNvSpPr/>
          <p:nvPr/>
        </p:nvSpPr>
        <p:spPr>
          <a:xfrm>
            <a:off x="805424" y="4801816"/>
            <a:ext cx="3503596" cy="880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rgbClr val="0070C0"/>
                </a:solidFill>
                <a:latin typeface="Palatino Linotype" panose="02040502050505030304" pitchFamily="18" charset="0"/>
              </a:rPr>
              <a:t>www.openbookpublishers.com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0070C0"/>
                </a:solidFill>
                <a:latin typeface="Palatino Linotype" panose="02040502050505030304" pitchFamily="18" charset="0"/>
              </a:rPr>
              <a:t>@</a:t>
            </a:r>
            <a:r>
              <a:rPr lang="en-GB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openbookpublish</a:t>
            </a:r>
            <a:r>
              <a:rPr lang="en-GB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91DAC3B5-4608-45EE-91DB-7543C48AE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06" y="3977643"/>
            <a:ext cx="2548546" cy="67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3BFB3D24-0CA3-4356-89E5-1F5F52AF22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74" y="3964155"/>
            <a:ext cx="3163054" cy="705414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C80D99F-F456-4542-87D6-6667B3E72068}"/>
              </a:ext>
            </a:extLst>
          </p:cNvPr>
          <p:cNvSpPr txBox="1">
            <a:spLocks/>
          </p:cNvSpPr>
          <p:nvPr/>
        </p:nvSpPr>
        <p:spPr>
          <a:xfrm>
            <a:off x="8077274" y="4868529"/>
            <a:ext cx="3024629" cy="814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1800" dirty="0">
                <a:solidFill>
                  <a:srgbClr val="00B050"/>
                </a:solidFill>
                <a:latin typeface="Palatino Linotype" panose="02040502050505030304" pitchFamily="18" charset="0"/>
              </a:rPr>
              <a:t>https://scholarled.org</a:t>
            </a:r>
          </a:p>
          <a:p>
            <a:pPr algn="l">
              <a:lnSpc>
                <a:spcPct val="100000"/>
              </a:lnSpc>
            </a:pPr>
            <a:r>
              <a:rPr lang="en-GB" sz="1800" dirty="0">
                <a:solidFill>
                  <a:srgbClr val="00B050"/>
                </a:solidFill>
                <a:latin typeface="Palatino Linotype" panose="02040502050505030304" pitchFamily="18" charset="0"/>
              </a:rPr>
              <a:t>@</a:t>
            </a:r>
            <a:r>
              <a:rPr lang="en-GB" sz="1800" dirty="0" err="1">
                <a:solidFill>
                  <a:srgbClr val="00B050"/>
                </a:solidFill>
                <a:latin typeface="Palatino Linotype" panose="02040502050505030304" pitchFamily="18" charset="0"/>
              </a:rPr>
              <a:t>scholarled</a:t>
            </a:r>
            <a:endParaRPr lang="en-GB" sz="1800" dirty="0">
              <a:solidFill>
                <a:srgbClr val="00B05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171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233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Palatino Linotype" panose="02040502050505030304" pitchFamily="18" charset="0"/>
              </a:rPr>
              <a:t>Today’s webinar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9F420C5-BE16-48AC-A024-F4E9FFC50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0" y="188783"/>
            <a:ext cx="2343600" cy="62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25500" y="4288481"/>
            <a:ext cx="10769600" cy="982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GB" dirty="0">
              <a:latin typeface="Palatino Linotype"/>
              <a:cs typeface="Palatino Linotype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5500" y="5091297"/>
            <a:ext cx="10769600" cy="12112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GB" dirty="0">
                <a:solidFill>
                  <a:srgbClr val="0070C0"/>
                </a:solidFill>
                <a:latin typeface="Palatino Linotype" panose="02040502050505030304" pitchFamily="18" charset="0"/>
              </a:rPr>
              <a:t>The future of Open Access books:</a:t>
            </a:r>
            <a:r>
              <a:rPr lang="en-GB" dirty="0">
                <a:latin typeface="Palatino Linotype"/>
                <a:cs typeface="Palatino Linotype"/>
              </a:rPr>
              <a:t> </a:t>
            </a:r>
            <a:br>
              <a:rPr lang="en-GB" dirty="0">
                <a:latin typeface="Palatino Linotype"/>
                <a:cs typeface="Palatino Linotype"/>
              </a:rPr>
            </a:br>
            <a:r>
              <a:rPr lang="en-GB" dirty="0" err="1">
                <a:latin typeface="Palatino Linotype"/>
                <a:cs typeface="Palatino Linotype"/>
              </a:rPr>
              <a:t>ScholarLed</a:t>
            </a:r>
            <a:r>
              <a:rPr lang="en-GB" dirty="0">
                <a:latin typeface="Palatino Linotype"/>
                <a:cs typeface="Palatino Linotype"/>
              </a:rPr>
              <a:t> and COPIM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12800" y="1548248"/>
            <a:ext cx="10769600" cy="11342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GB" dirty="0">
                <a:solidFill>
                  <a:srgbClr val="0070C0"/>
                </a:solidFill>
                <a:latin typeface="Palatino Linotype" panose="02040502050505030304" pitchFamily="18" charset="0"/>
              </a:rPr>
              <a:t>OBP’s Library Membership Programme:</a:t>
            </a:r>
            <a:r>
              <a:rPr lang="en-GB" dirty="0">
                <a:latin typeface="Palatino Linotype"/>
                <a:cs typeface="Palatino Linotype"/>
              </a:rPr>
              <a:t> </a:t>
            </a:r>
            <a:br>
              <a:rPr lang="en-GB" dirty="0">
                <a:latin typeface="Palatino Linotype"/>
                <a:cs typeface="Palatino Linotype"/>
              </a:rPr>
            </a:br>
            <a:r>
              <a:rPr lang="en-GB" dirty="0">
                <a:latin typeface="Palatino Linotype"/>
                <a:cs typeface="Palatino Linotype"/>
              </a:rPr>
              <a:t>more access to our books for EIFL libraries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969D3E4-8BAB-4BD7-9D21-66BF0771A654}"/>
              </a:ext>
            </a:extLst>
          </p:cNvPr>
          <p:cNvSpPr txBox="1">
            <a:spLocks/>
          </p:cNvSpPr>
          <p:nvPr/>
        </p:nvSpPr>
        <p:spPr>
          <a:xfrm>
            <a:off x="825500" y="2950342"/>
            <a:ext cx="5921523" cy="204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GB" sz="2600" dirty="0">
                <a:solidFill>
                  <a:srgbClr val="0070C0"/>
                </a:solidFill>
                <a:latin typeface="Palatino Linotype" panose="02040502050505030304" pitchFamily="18" charset="0"/>
              </a:rPr>
              <a:t>Our books:</a:t>
            </a:r>
            <a:r>
              <a:rPr lang="en-GB" sz="2600" dirty="0">
                <a:latin typeface="Palatino Linotype"/>
                <a:cs typeface="Palatino Linotype"/>
              </a:rPr>
              <a:t> </a:t>
            </a:r>
            <a:br>
              <a:rPr lang="en-GB" sz="2600" dirty="0">
                <a:latin typeface="Palatino Linotype"/>
                <a:cs typeface="Palatino Linotype"/>
              </a:rPr>
            </a:br>
            <a:r>
              <a:rPr lang="en-GB" sz="2600" dirty="0">
                <a:latin typeface="Palatino Linotype"/>
                <a:cs typeface="Palatino Linotype"/>
              </a:rPr>
              <a:t>multiple editions, reader numbers, </a:t>
            </a:r>
            <a:br>
              <a:rPr lang="en-GB" sz="2600" dirty="0">
                <a:latin typeface="Palatino Linotype"/>
                <a:cs typeface="Palatino Linotype"/>
              </a:rPr>
            </a:br>
            <a:r>
              <a:rPr lang="en-GB" sz="2600" dirty="0">
                <a:latin typeface="Palatino Linotype"/>
                <a:cs typeface="Palatino Linotype"/>
              </a:rPr>
              <a:t>global research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E5F3F8-A01E-4B68-8DA2-29EAE3A914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303" y="2808559"/>
            <a:ext cx="5564697" cy="370979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12C10A-2342-4E7E-8326-C3C96E70980F}"/>
              </a:ext>
            </a:extLst>
          </p:cNvPr>
          <p:cNvSpPr/>
          <p:nvPr/>
        </p:nvSpPr>
        <p:spPr>
          <a:xfrm>
            <a:off x="8458776" y="6518357"/>
            <a:ext cx="23102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i="1" dirty="0">
                <a:latin typeface="Palatino Linotype" panose="02040502050505030304" pitchFamily="18" charset="0"/>
              </a:rPr>
              <a:t>Photo by Jason Rosewell on </a:t>
            </a:r>
            <a:r>
              <a:rPr lang="en-GB" sz="1100" i="1" dirty="0" err="1">
                <a:latin typeface="Palatino Linotype" panose="02040502050505030304" pitchFamily="18" charset="0"/>
              </a:rPr>
              <a:t>Unsplash</a:t>
            </a:r>
            <a:endParaRPr lang="en-GB" sz="1100" i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801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1C435D3-315C-4294-B1D3-03D0FC24F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0" y="188783"/>
            <a:ext cx="2343600" cy="62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59E9854-E694-4B4C-8EE8-95187052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753" y="59853"/>
            <a:ext cx="10515600" cy="15056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rgbClr val="0070C0"/>
                </a:solidFill>
                <a:latin typeface="Palatino Linotype" panose="02040502050505030304" pitchFamily="18" charset="0"/>
              </a:rPr>
              <a:t>EIFL and OBP: working together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7514C7-7D25-42F7-A5D9-5D47A1CE3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753" y="1713016"/>
            <a:ext cx="7078733" cy="1127455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>
                <a:latin typeface="Palatino Linotype"/>
                <a:cs typeface="Palatino Linotype"/>
              </a:rPr>
              <a:t>OBP Library Membership Programme</a:t>
            </a:r>
          </a:p>
          <a:p>
            <a:r>
              <a:rPr lang="en-GB" sz="2400" dirty="0">
                <a:latin typeface="Palatino Linotype"/>
                <a:cs typeface="Palatino Linotype"/>
              </a:rPr>
              <a:t>Free for EIFL libraries in non-OECD countries</a:t>
            </a:r>
          </a:p>
          <a:p>
            <a:r>
              <a:rPr lang="en-GB" sz="2400" dirty="0">
                <a:latin typeface="Palatino Linotype"/>
                <a:cs typeface="Palatino Linotype"/>
              </a:rPr>
              <a:t>1058 libraries included so far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791830-E195-434B-A17F-5448A9DAB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900" y="1503708"/>
            <a:ext cx="2157121" cy="112745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ED66020-EE56-44F4-841B-49EF92385785}"/>
              </a:ext>
            </a:extLst>
          </p:cNvPr>
          <p:cNvSpPr txBox="1">
            <a:spLocks/>
          </p:cNvSpPr>
          <p:nvPr/>
        </p:nvSpPr>
        <p:spPr>
          <a:xfrm>
            <a:off x="441563" y="3404487"/>
            <a:ext cx="11089547" cy="2538949"/>
          </a:xfrm>
          <a:prstGeom prst="rect">
            <a:avLst/>
          </a:prstGeom>
        </p:spPr>
        <p:txBody>
          <a:bodyPr vert="horz" lIns="91440" tIns="45720" rIns="91440" bIns="45720" numCol="5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Palatino Linotype" panose="02040502050505030304" pitchFamily="18" charset="0"/>
              </a:rPr>
              <a:t>Armenia</a:t>
            </a:r>
          </a:p>
          <a:p>
            <a:r>
              <a:rPr lang="en-GB" dirty="0">
                <a:latin typeface="Palatino Linotype" panose="02040502050505030304" pitchFamily="18" charset="0"/>
              </a:rPr>
              <a:t>Azerbaijan</a:t>
            </a:r>
          </a:p>
          <a:p>
            <a:r>
              <a:rPr lang="en-GB" dirty="0">
                <a:latin typeface="Palatino Linotype" panose="02040502050505030304" pitchFamily="18" charset="0"/>
              </a:rPr>
              <a:t>Belarus</a:t>
            </a:r>
          </a:p>
          <a:p>
            <a:r>
              <a:rPr lang="en-GB" dirty="0">
                <a:latin typeface="Palatino Linotype" panose="02040502050505030304" pitchFamily="18" charset="0"/>
              </a:rPr>
              <a:t>Botswana</a:t>
            </a:r>
          </a:p>
          <a:p>
            <a:r>
              <a:rPr lang="en-GB" dirty="0">
                <a:latin typeface="Palatino Linotype" panose="02040502050505030304" pitchFamily="18" charset="0"/>
              </a:rPr>
              <a:t>Cambodia</a:t>
            </a:r>
          </a:p>
          <a:p>
            <a:r>
              <a:rPr lang="en-GB" dirty="0">
                <a:latin typeface="Palatino Linotype" panose="02040502050505030304" pitchFamily="18" charset="0"/>
              </a:rPr>
              <a:t>Congo</a:t>
            </a:r>
          </a:p>
          <a:p>
            <a:r>
              <a:rPr lang="en-GB" dirty="0">
                <a:latin typeface="Palatino Linotype" panose="02040502050505030304" pitchFamily="18" charset="0"/>
              </a:rPr>
              <a:t>Ethiopia</a:t>
            </a:r>
          </a:p>
          <a:p>
            <a:r>
              <a:rPr lang="en-GB" dirty="0">
                <a:latin typeface="Palatino Linotype" panose="02040502050505030304" pitchFamily="18" charset="0"/>
              </a:rPr>
              <a:t>Fiji</a:t>
            </a:r>
          </a:p>
          <a:p>
            <a:r>
              <a:rPr lang="en-GB" dirty="0">
                <a:latin typeface="Palatino Linotype" panose="02040502050505030304" pitchFamily="18" charset="0"/>
              </a:rPr>
              <a:t>Georgia</a:t>
            </a:r>
          </a:p>
          <a:p>
            <a:r>
              <a:rPr lang="en-GB" dirty="0">
                <a:latin typeface="Palatino Linotype" panose="02040502050505030304" pitchFamily="18" charset="0"/>
              </a:rPr>
              <a:t>Ghana</a:t>
            </a:r>
          </a:p>
          <a:p>
            <a:r>
              <a:rPr lang="en-GB" dirty="0">
                <a:latin typeface="Palatino Linotype" panose="02040502050505030304" pitchFamily="18" charset="0"/>
              </a:rPr>
              <a:t>Ivory Coast</a:t>
            </a:r>
          </a:p>
          <a:p>
            <a:r>
              <a:rPr lang="en-GB" dirty="0">
                <a:latin typeface="Palatino Linotype" panose="02040502050505030304" pitchFamily="18" charset="0"/>
              </a:rPr>
              <a:t>Kenya</a:t>
            </a:r>
          </a:p>
          <a:p>
            <a:r>
              <a:rPr lang="en-GB" dirty="0">
                <a:latin typeface="Palatino Linotype" panose="02040502050505030304" pitchFamily="18" charset="0"/>
              </a:rPr>
              <a:t>Kosovo</a:t>
            </a:r>
          </a:p>
          <a:p>
            <a:r>
              <a:rPr lang="en-GB" dirty="0">
                <a:latin typeface="Palatino Linotype" panose="02040502050505030304" pitchFamily="18" charset="0"/>
              </a:rPr>
              <a:t>Kyrgyzstan</a:t>
            </a:r>
          </a:p>
          <a:p>
            <a:r>
              <a:rPr lang="en-GB" dirty="0">
                <a:latin typeface="Palatino Linotype" panose="02040502050505030304" pitchFamily="18" charset="0"/>
              </a:rPr>
              <a:t>Laos</a:t>
            </a:r>
          </a:p>
          <a:p>
            <a:r>
              <a:rPr lang="en-GB" dirty="0">
                <a:latin typeface="Palatino Linotype" panose="02040502050505030304" pitchFamily="18" charset="0"/>
              </a:rPr>
              <a:t>Lesotho</a:t>
            </a:r>
          </a:p>
          <a:p>
            <a:r>
              <a:rPr lang="en-GB" dirty="0">
                <a:latin typeface="Palatino Linotype" panose="02040502050505030304" pitchFamily="18" charset="0"/>
              </a:rPr>
              <a:t>Macedonia</a:t>
            </a:r>
          </a:p>
          <a:p>
            <a:r>
              <a:rPr lang="en-GB" dirty="0">
                <a:latin typeface="Palatino Linotype" panose="02040502050505030304" pitchFamily="18" charset="0"/>
              </a:rPr>
              <a:t>Malawi</a:t>
            </a:r>
          </a:p>
          <a:p>
            <a:r>
              <a:rPr lang="en-GB" dirty="0">
                <a:latin typeface="Palatino Linotype" panose="02040502050505030304" pitchFamily="18" charset="0"/>
              </a:rPr>
              <a:t>Maldives</a:t>
            </a:r>
          </a:p>
          <a:p>
            <a:r>
              <a:rPr lang="en-GB" dirty="0">
                <a:latin typeface="Palatino Linotype" panose="02040502050505030304" pitchFamily="18" charset="0"/>
              </a:rPr>
              <a:t>Moldova</a:t>
            </a:r>
          </a:p>
          <a:p>
            <a:r>
              <a:rPr lang="en-GB" dirty="0">
                <a:latin typeface="Palatino Linotype" panose="02040502050505030304" pitchFamily="18" charset="0"/>
              </a:rPr>
              <a:t>Myanmar</a:t>
            </a:r>
          </a:p>
          <a:p>
            <a:r>
              <a:rPr lang="en-GB" dirty="0">
                <a:latin typeface="Palatino Linotype" panose="02040502050505030304" pitchFamily="18" charset="0"/>
              </a:rPr>
              <a:t>Namibia</a:t>
            </a:r>
          </a:p>
          <a:p>
            <a:r>
              <a:rPr lang="en-GB" dirty="0">
                <a:latin typeface="Palatino Linotype" panose="02040502050505030304" pitchFamily="18" charset="0"/>
              </a:rPr>
              <a:t>Nepal</a:t>
            </a:r>
          </a:p>
          <a:p>
            <a:r>
              <a:rPr lang="en-GB" dirty="0">
                <a:latin typeface="Palatino Linotype" panose="02040502050505030304" pitchFamily="18" charset="0"/>
              </a:rPr>
              <a:t>Palestine</a:t>
            </a:r>
          </a:p>
          <a:p>
            <a:r>
              <a:rPr lang="en-GB" dirty="0">
                <a:latin typeface="Palatino Linotype" panose="02040502050505030304" pitchFamily="18" charset="0"/>
              </a:rPr>
              <a:t>Senegal</a:t>
            </a:r>
          </a:p>
          <a:p>
            <a:r>
              <a:rPr lang="en-GB" dirty="0">
                <a:latin typeface="Palatino Linotype" panose="02040502050505030304" pitchFamily="18" charset="0"/>
              </a:rPr>
              <a:t>Sudan</a:t>
            </a:r>
          </a:p>
          <a:p>
            <a:r>
              <a:rPr lang="en-GB" dirty="0">
                <a:latin typeface="Palatino Linotype" panose="02040502050505030304" pitchFamily="18" charset="0"/>
              </a:rPr>
              <a:t>Tanzania</a:t>
            </a:r>
          </a:p>
          <a:p>
            <a:r>
              <a:rPr lang="en-GB" dirty="0">
                <a:latin typeface="Palatino Linotype" panose="02040502050505030304" pitchFamily="18" charset="0"/>
              </a:rPr>
              <a:t>Thailand</a:t>
            </a:r>
          </a:p>
          <a:p>
            <a:r>
              <a:rPr lang="en-GB" dirty="0">
                <a:latin typeface="Palatino Linotype" panose="02040502050505030304" pitchFamily="18" charset="0"/>
              </a:rPr>
              <a:t>Uganda</a:t>
            </a:r>
          </a:p>
          <a:p>
            <a:r>
              <a:rPr lang="en-GB" dirty="0">
                <a:latin typeface="Palatino Linotype" panose="02040502050505030304" pitchFamily="18" charset="0"/>
              </a:rPr>
              <a:t>Ukraine</a:t>
            </a:r>
          </a:p>
          <a:p>
            <a:r>
              <a:rPr lang="en-GB" dirty="0">
                <a:latin typeface="Palatino Linotype" panose="02040502050505030304" pitchFamily="18" charset="0"/>
              </a:rPr>
              <a:t>Uzbekistan</a:t>
            </a:r>
          </a:p>
          <a:p>
            <a:r>
              <a:rPr lang="en-GB" dirty="0">
                <a:latin typeface="Palatino Linotype" panose="02040502050505030304" pitchFamily="18" charset="0"/>
              </a:rPr>
              <a:t>Zambia</a:t>
            </a:r>
          </a:p>
          <a:p>
            <a:endParaRPr lang="en-GB" dirty="0">
              <a:latin typeface="Palatino Linotype" panose="02040502050505030304" pitchFamily="18" charset="0"/>
            </a:endParaRPr>
          </a:p>
          <a:p>
            <a:endParaRPr lang="en-GB" dirty="0">
              <a:latin typeface="Palatino Linotype" panose="02040502050505030304" pitchFamily="18" charset="0"/>
            </a:endParaRPr>
          </a:p>
          <a:p>
            <a:endParaRPr lang="en-GB" dirty="0">
              <a:latin typeface="Palatino Linotype" panose="02040502050505030304" pitchFamily="18" charset="0"/>
            </a:endParaRPr>
          </a:p>
          <a:p>
            <a:endParaRPr lang="en-GB" dirty="0">
              <a:latin typeface="Palatino Linotype" panose="0204050205050503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Palatino Linotype" panose="0204050205050503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9EF906-6168-407F-ABDA-E43B533B30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65837" y="3154327"/>
            <a:ext cx="2715563" cy="30677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ABD6C40-A60C-46FD-A925-F4EAFF320C15}"/>
              </a:ext>
            </a:extLst>
          </p:cNvPr>
          <p:cNvSpPr/>
          <p:nvPr/>
        </p:nvSpPr>
        <p:spPr>
          <a:xfrm>
            <a:off x="9288874" y="6078169"/>
            <a:ext cx="22365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i="1" dirty="0">
                <a:latin typeface="Palatino Linotype" panose="02040502050505030304" pitchFamily="18" charset="0"/>
              </a:rPr>
              <a:t>Photo by Ed Robertson on </a:t>
            </a:r>
            <a:r>
              <a:rPr lang="en-GB" sz="1100" i="1" dirty="0" err="1">
                <a:latin typeface="Palatino Linotype" panose="02040502050505030304" pitchFamily="18" charset="0"/>
              </a:rPr>
              <a:t>Unsplash</a:t>
            </a:r>
            <a:endParaRPr lang="en-GB" sz="1100" i="1" dirty="0">
              <a:latin typeface="Palatino Linotype" panose="0204050205050503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E18FBD-AFA5-4676-AFDC-9C4EAD6A5AD0}"/>
              </a:ext>
            </a:extLst>
          </p:cNvPr>
          <p:cNvSpPr/>
          <p:nvPr/>
        </p:nvSpPr>
        <p:spPr>
          <a:xfrm>
            <a:off x="6484690" y="5885114"/>
            <a:ext cx="2481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Palatino Linotype" panose="02040502050505030304" pitchFamily="18" charset="0"/>
              </a:rPr>
              <a:t>Zimbabwe</a:t>
            </a:r>
          </a:p>
        </p:txBody>
      </p:sp>
    </p:spTree>
    <p:extLst>
      <p:ext uri="{BB962C8B-B14F-4D97-AF65-F5344CB8AC3E}">
        <p14:creationId xmlns:p14="http://schemas.microsoft.com/office/powerpoint/2010/main" val="3172197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3B6A5894-9F65-460C-A167-D5E3F8E46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0" y="188783"/>
            <a:ext cx="2343600" cy="62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FACCA2C-9964-4871-A90E-4F452AE40886}"/>
              </a:ext>
            </a:extLst>
          </p:cNvPr>
          <p:cNvSpPr txBox="1">
            <a:spLocks/>
          </p:cNvSpPr>
          <p:nvPr/>
        </p:nvSpPr>
        <p:spPr>
          <a:xfrm>
            <a:off x="712365" y="347067"/>
            <a:ext cx="10515600" cy="1505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dirty="0">
                <a:solidFill>
                  <a:srgbClr val="0070C0"/>
                </a:solidFill>
                <a:latin typeface="Palatino Linotype" panose="02040502050505030304" pitchFamily="18" charset="0"/>
              </a:rPr>
              <a:t>More access to our books!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9CEABE-D38E-4E5B-8393-908A25A88B46}"/>
              </a:ext>
            </a:extLst>
          </p:cNvPr>
          <p:cNvSpPr txBox="1">
            <a:spLocks/>
          </p:cNvSpPr>
          <p:nvPr/>
        </p:nvSpPr>
        <p:spPr>
          <a:xfrm>
            <a:off x="712365" y="1971291"/>
            <a:ext cx="10515600" cy="4370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Palatino Linotype"/>
                <a:cs typeface="Palatino Linotype"/>
              </a:rPr>
              <a:t>Free access to our entire range of </a:t>
            </a:r>
            <a:r>
              <a:rPr lang="en-GB" dirty="0" err="1">
                <a:latin typeface="Palatino Linotype"/>
                <a:cs typeface="Palatino Linotype"/>
              </a:rPr>
              <a:t>ebooks</a:t>
            </a:r>
            <a:br>
              <a:rPr lang="en-GB" dirty="0">
                <a:latin typeface="Palatino Linotype"/>
                <a:cs typeface="Palatino Linotype"/>
              </a:rPr>
            </a:br>
            <a:endParaRPr lang="en-GB" dirty="0">
              <a:latin typeface="Palatino Linotype"/>
              <a:cs typeface="Palatino Linotype"/>
            </a:endParaRPr>
          </a:p>
          <a:p>
            <a:pPr>
              <a:lnSpc>
                <a:spcPct val="160000"/>
              </a:lnSpc>
            </a:pPr>
            <a:r>
              <a:rPr lang="en-GB" dirty="0">
                <a:latin typeface="Palatino Linotype"/>
                <a:cs typeface="Palatino Linotype"/>
              </a:rPr>
              <a:t>Discounts on our paperback and hardback editions </a:t>
            </a:r>
          </a:p>
          <a:p>
            <a:pPr lvl="1">
              <a:lnSpc>
                <a:spcPct val="160000"/>
              </a:lnSpc>
            </a:pPr>
            <a:r>
              <a:rPr lang="en-GB" dirty="0">
                <a:latin typeface="Palatino Linotype"/>
                <a:cs typeface="Palatino Linotype"/>
              </a:rPr>
              <a:t>20% for library purchases</a:t>
            </a:r>
          </a:p>
          <a:p>
            <a:pPr lvl="1">
              <a:lnSpc>
                <a:spcPct val="160000"/>
              </a:lnSpc>
            </a:pPr>
            <a:r>
              <a:rPr lang="en-GB" dirty="0">
                <a:latin typeface="Palatino Linotype"/>
                <a:cs typeface="Palatino Linotype"/>
              </a:rPr>
              <a:t>15% for individual purchases from the library network </a:t>
            </a:r>
          </a:p>
          <a:p>
            <a:pPr marL="457200" lvl="1" indent="0">
              <a:lnSpc>
                <a:spcPct val="160000"/>
              </a:lnSpc>
              <a:buNone/>
            </a:pPr>
            <a:endParaRPr lang="en-GB" dirty="0">
              <a:latin typeface="Palatino Linotype"/>
              <a:cs typeface="Palatino Linotype"/>
            </a:endParaRPr>
          </a:p>
          <a:p>
            <a:r>
              <a:rPr lang="en-GB" dirty="0">
                <a:latin typeface="Palatino Linotype"/>
                <a:cs typeface="Palatino Linotype"/>
              </a:rPr>
              <a:t>Your library’s usage statistics </a:t>
            </a:r>
            <a:br>
              <a:rPr lang="en-GB" dirty="0">
                <a:latin typeface="Palatino Linotype"/>
                <a:cs typeface="Palatino Linotype"/>
              </a:rPr>
            </a:br>
            <a:endParaRPr lang="en-GB" dirty="0">
              <a:latin typeface="Palatino Linotype"/>
              <a:cs typeface="Palatino Linotype"/>
            </a:endParaRPr>
          </a:p>
          <a:p>
            <a:r>
              <a:rPr lang="en-GB" dirty="0">
                <a:latin typeface="Palatino Linotype"/>
                <a:cs typeface="Palatino Linotype"/>
              </a:rPr>
              <a:t>MARC records for all our books</a:t>
            </a:r>
            <a:br>
              <a:rPr lang="en-GB" dirty="0">
                <a:latin typeface="Palatino Linotype"/>
                <a:cs typeface="Palatino Linotype"/>
              </a:rPr>
            </a:b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42130D-05CB-4FDB-89C4-C733F6D52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447" y="4650213"/>
            <a:ext cx="3236752" cy="169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48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Palatino Linotype" panose="02040502050505030304" pitchFamily="18" charset="0"/>
              </a:rPr>
              <a:t>The traditional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1138"/>
            <a:ext cx="6904290" cy="38992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Palatino Linotype"/>
                <a:cs typeface="Palatino Linotype"/>
              </a:rPr>
              <a:t>Average monograph: </a:t>
            </a:r>
            <a:br>
              <a:rPr lang="en-GB" sz="2400" dirty="0">
                <a:latin typeface="Palatino Linotype"/>
                <a:cs typeface="Palatino Linotype"/>
              </a:rPr>
            </a:br>
            <a:r>
              <a:rPr lang="en-GB" sz="2400" dirty="0">
                <a:latin typeface="Palatino Linotype"/>
                <a:cs typeface="Palatino Linotype"/>
              </a:rPr>
              <a:t>will sell 200-400 copies </a:t>
            </a:r>
            <a:r>
              <a:rPr lang="en-GB" sz="2400" b="1" dirty="0">
                <a:latin typeface="Palatino Linotype"/>
                <a:cs typeface="Palatino Linotype"/>
              </a:rPr>
              <a:t>in its lifetime</a:t>
            </a:r>
            <a:endParaRPr lang="en-GB" sz="2400" dirty="0">
              <a:latin typeface="Palatino Linotype"/>
              <a:cs typeface="Palatino Linotype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Palatino Linotype"/>
                <a:cs typeface="Palatino Linotype"/>
              </a:rPr>
              <a:t>Priced at £80 - £120: </a:t>
            </a:r>
            <a:br>
              <a:rPr lang="en-GB" sz="2400" dirty="0">
                <a:latin typeface="Palatino Linotype"/>
                <a:cs typeface="Palatino Linotype"/>
              </a:rPr>
            </a:br>
            <a:r>
              <a:rPr lang="en-GB" sz="2400" dirty="0">
                <a:latin typeface="Palatino Linotype"/>
                <a:cs typeface="Palatino Linotype"/>
              </a:rPr>
              <a:t>mostly bought by university libraries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Palatino Linotype"/>
                <a:cs typeface="Palatino Linotype"/>
              </a:rPr>
              <a:t>Logistics: </a:t>
            </a:r>
            <a:br>
              <a:rPr lang="en-GB" sz="2400" dirty="0">
                <a:latin typeface="Palatino Linotype"/>
                <a:cs typeface="Palatino Linotype"/>
              </a:rPr>
            </a:br>
            <a:r>
              <a:rPr lang="en-GB" sz="2400" dirty="0">
                <a:latin typeface="Palatino Linotype"/>
                <a:cs typeface="Palatino Linotype"/>
              </a:rPr>
              <a:t>physical copies must be delivered</a:t>
            </a:r>
          </a:p>
          <a:p>
            <a:endParaRPr lang="en-GB" dirty="0">
              <a:latin typeface="Palatino Linotype"/>
              <a:cs typeface="Palatino Linotype"/>
            </a:endParaRPr>
          </a:p>
          <a:p>
            <a:endParaRPr lang="en-GB" dirty="0">
              <a:latin typeface="Palatino Linotype"/>
              <a:cs typeface="Palatino Linotype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9F420C5-BE16-48AC-A024-F4E9FFC50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0" y="188783"/>
            <a:ext cx="2343600" cy="62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A2E84E-4310-4901-8360-33DB093EC6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1006963"/>
            <a:ext cx="3591920" cy="54080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800F722-7C88-4F1D-8AD5-D54F32B6BF54}"/>
              </a:ext>
            </a:extLst>
          </p:cNvPr>
          <p:cNvSpPr/>
          <p:nvPr/>
        </p:nvSpPr>
        <p:spPr>
          <a:xfrm>
            <a:off x="8651114" y="6478544"/>
            <a:ext cx="21646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i="1" dirty="0">
                <a:latin typeface="Palatino Linotype" panose="02040502050505030304" pitchFamily="18" charset="0"/>
              </a:rPr>
              <a:t>Photo by Ula </a:t>
            </a:r>
            <a:r>
              <a:rPr lang="en-GB" sz="1100" i="1" dirty="0" err="1">
                <a:latin typeface="Palatino Linotype" panose="02040502050505030304" pitchFamily="18" charset="0"/>
              </a:rPr>
              <a:t>Kuźma</a:t>
            </a:r>
            <a:r>
              <a:rPr lang="en-GB" sz="1100" i="1" dirty="0">
                <a:latin typeface="Palatino Linotype" panose="02040502050505030304" pitchFamily="18" charset="0"/>
              </a:rPr>
              <a:t> on Unsplash</a:t>
            </a:r>
          </a:p>
        </p:txBody>
      </p:sp>
    </p:spTree>
    <p:extLst>
      <p:ext uri="{BB962C8B-B14F-4D97-AF65-F5344CB8AC3E}">
        <p14:creationId xmlns:p14="http://schemas.microsoft.com/office/powerpoint/2010/main" val="2021791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57EA5-8563-4E18-93A3-4641FF41E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005" y="1325563"/>
            <a:ext cx="10254068" cy="546255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GB" dirty="0">
                <a:latin typeface="Palatino Linotype"/>
                <a:cs typeface="Palatino Linotype"/>
              </a:rPr>
              <a:t>Each of our books is viewed, on average, </a:t>
            </a:r>
            <a:r>
              <a:rPr lang="en-GB" b="1" dirty="0">
                <a:latin typeface="Palatino Linotype"/>
                <a:cs typeface="Palatino Linotype"/>
              </a:rPr>
              <a:t>400 times in a single month</a:t>
            </a:r>
            <a:endParaRPr lang="en-GB" dirty="0">
              <a:latin typeface="Palatino Linotype"/>
              <a:cs typeface="Palatino Linotype"/>
            </a:endParaRPr>
          </a:p>
          <a:p>
            <a:pPr>
              <a:lnSpc>
                <a:spcPct val="170000"/>
              </a:lnSpc>
            </a:pPr>
            <a:r>
              <a:rPr lang="en-GB" dirty="0">
                <a:latin typeface="Palatino Linotype"/>
                <a:cs typeface="Palatino Linotype"/>
              </a:rPr>
              <a:t>Our books never go out of print </a:t>
            </a:r>
          </a:p>
          <a:p>
            <a:pPr>
              <a:lnSpc>
                <a:spcPct val="170000"/>
              </a:lnSpc>
            </a:pPr>
            <a:r>
              <a:rPr lang="en-GB" dirty="0">
                <a:latin typeface="Palatino Linotype"/>
                <a:cs typeface="Palatino Linotype"/>
              </a:rPr>
              <a:t>Available everywhere with an internet connection: more equitable, more convenient</a:t>
            </a:r>
          </a:p>
          <a:p>
            <a:pPr>
              <a:lnSpc>
                <a:spcPct val="170000"/>
              </a:lnSpc>
            </a:pPr>
            <a:r>
              <a:rPr lang="en-GB" dirty="0">
                <a:latin typeface="Palatino Linotype"/>
                <a:cs typeface="Palatino Linotype"/>
              </a:rPr>
              <a:t>Accessible on multiple platforms: </a:t>
            </a:r>
          </a:p>
          <a:p>
            <a:pPr lvl="1">
              <a:lnSpc>
                <a:spcPct val="170000"/>
              </a:lnSpc>
            </a:pPr>
            <a:r>
              <a:rPr lang="en-GB" dirty="0">
                <a:latin typeface="Palatino Linotype"/>
                <a:cs typeface="Palatino Linotype"/>
              </a:rPr>
              <a:t>OBP website</a:t>
            </a:r>
          </a:p>
          <a:p>
            <a:pPr lvl="1">
              <a:lnSpc>
                <a:spcPct val="170000"/>
              </a:lnSpc>
            </a:pPr>
            <a:r>
              <a:rPr lang="en-GB" dirty="0">
                <a:latin typeface="Palatino Linotype"/>
                <a:cs typeface="Palatino Linotype"/>
              </a:rPr>
              <a:t>Directory of Open Access Books (DOAB)</a:t>
            </a:r>
          </a:p>
          <a:p>
            <a:pPr lvl="1">
              <a:lnSpc>
                <a:spcPct val="170000"/>
              </a:lnSpc>
            </a:pPr>
            <a:r>
              <a:rPr lang="en-GB" dirty="0">
                <a:latin typeface="Palatino Linotype"/>
                <a:cs typeface="Palatino Linotype"/>
              </a:rPr>
              <a:t>The OAPEN Library</a:t>
            </a:r>
          </a:p>
          <a:p>
            <a:pPr lvl="1">
              <a:lnSpc>
                <a:spcPct val="170000"/>
              </a:lnSpc>
            </a:pPr>
            <a:r>
              <a:rPr lang="en-GB" dirty="0" err="1">
                <a:latin typeface="Palatino Linotype"/>
                <a:cs typeface="Palatino Linotype"/>
              </a:rPr>
              <a:t>OpenEdition</a:t>
            </a:r>
            <a:endParaRPr lang="en-GB" dirty="0">
              <a:latin typeface="Palatino Linotype"/>
              <a:cs typeface="Palatino Linotype"/>
            </a:endParaRPr>
          </a:p>
          <a:p>
            <a:pPr lvl="1">
              <a:lnSpc>
                <a:spcPct val="170000"/>
              </a:lnSpc>
            </a:pPr>
            <a:r>
              <a:rPr lang="en-GB" dirty="0" err="1">
                <a:latin typeface="Palatino Linotype"/>
                <a:cs typeface="Palatino Linotype"/>
              </a:rPr>
              <a:t>Worldreader</a:t>
            </a:r>
            <a:endParaRPr lang="en-GB" dirty="0">
              <a:latin typeface="Palatino Linotype"/>
              <a:cs typeface="Palatino Linotype"/>
            </a:endParaRPr>
          </a:p>
          <a:p>
            <a:pPr lvl="1">
              <a:lnSpc>
                <a:spcPct val="170000"/>
              </a:lnSpc>
            </a:pPr>
            <a:r>
              <a:rPr lang="en-GB" dirty="0">
                <a:latin typeface="Palatino Linotype"/>
                <a:cs typeface="Palatino Linotype"/>
              </a:rPr>
              <a:t>Google Books</a:t>
            </a:r>
          </a:p>
          <a:p>
            <a:pPr marL="0" indent="0">
              <a:buNone/>
            </a:pPr>
            <a:endParaRPr lang="en-GB" dirty="0">
              <a:latin typeface="Palatino Linotype"/>
              <a:cs typeface="Palatino Linotype"/>
            </a:endParaRPr>
          </a:p>
          <a:p>
            <a:endParaRPr lang="en-GB" dirty="0">
              <a:latin typeface="Palatino Linotype"/>
              <a:cs typeface="Palatino Linotype"/>
            </a:endParaRPr>
          </a:p>
          <a:p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648184-DB74-4785-9496-4E64368A8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005" y="69883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Palatino Linotype" panose="02040502050505030304" pitchFamily="18" charset="0"/>
              </a:rPr>
              <a:t>Open Access: more readers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E5E7D132-A849-4DE2-932B-9294F635A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0" y="235755"/>
            <a:ext cx="2343600" cy="62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ED95BB-9F7D-4961-8B43-5D5F099FD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256" y="3158893"/>
            <a:ext cx="6212411" cy="369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34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A2033-C09D-4663-BD09-39AE7B2AD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294" y="0"/>
            <a:ext cx="7515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58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31B389-0781-4678-B4BE-B474B6A5A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8252"/>
            <a:ext cx="12192000" cy="520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22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545</Words>
  <Application>Microsoft Office PowerPoint</Application>
  <PresentationFormat>Widescreen</PresentationFormat>
  <Paragraphs>127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Palatino Linotype</vt:lpstr>
      <vt:lpstr>Office Theme</vt:lpstr>
      <vt:lpstr>PowerPoint Presentation</vt:lpstr>
      <vt:lpstr>Open Book Publishers</vt:lpstr>
      <vt:lpstr>Today’s webinar</vt:lpstr>
      <vt:lpstr>EIFL and OBP: working together</vt:lpstr>
      <vt:lpstr>PowerPoint Presentation</vt:lpstr>
      <vt:lpstr>The traditional model</vt:lpstr>
      <vt:lpstr>Open Access: more readers</vt:lpstr>
      <vt:lpstr>PowerPoint Presentation</vt:lpstr>
      <vt:lpstr>PowerPoint Presentation</vt:lpstr>
      <vt:lpstr>PowerPoint Presentation</vt:lpstr>
      <vt:lpstr>Physical books as well as digital!</vt:lpstr>
      <vt:lpstr>PowerPoint Presentation</vt:lpstr>
      <vt:lpstr>Innovative publications</vt:lpstr>
      <vt:lpstr>Readership statistics!</vt:lpstr>
      <vt:lpstr>PowerPoint Presentation</vt:lpstr>
      <vt:lpstr>The future of OA books</vt:lpstr>
      <vt:lpstr>PowerPoint Presentation</vt:lpstr>
      <vt:lpstr>PowerPoint Presentation</vt:lpstr>
      <vt:lpstr>PowerPoint Presentation</vt:lpstr>
      <vt:lpstr>Thanks for listening! Any questions…?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Editor</dc:creator>
  <cp:lastModifiedBy>Open Book Publishers Libraries</cp:lastModifiedBy>
  <cp:revision>87</cp:revision>
  <dcterms:created xsi:type="dcterms:W3CDTF">2019-05-01T09:19:53Z</dcterms:created>
  <dcterms:modified xsi:type="dcterms:W3CDTF">2020-04-01T19:42:20Z</dcterms:modified>
</cp:coreProperties>
</file>