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9" r:id="rId2"/>
    <p:sldMasterId id="2147483733" r:id="rId3"/>
  </p:sldMasterIdLst>
  <p:sldIdLst>
    <p:sldId id="256" r:id="rId4"/>
    <p:sldId id="257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17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.png"/><Relationship Id="rId5" Type="http://schemas.openxmlformats.org/officeDocument/2006/relationships/image" Target="../media/image2.jpeg"/><Relationship Id="rId1" Type="http://schemas.openxmlformats.org/officeDocument/2006/relationships/vmlDrawing" Target="../drawings/vmlDrawing2.vml"/><Relationship Id="rId2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lt-LT" smtClean="0"/>
              <a:t>Spustelėję redag. ruoš. pavad. stilių</a:t>
            </a: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 dirty="0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2625E7-3F0C-40E4-B564-7EF7ECAC0FB9}" type="datetimeFigureOut">
              <a:rPr lang="lt-LT" smtClean="0"/>
              <a:t>05/12/2017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6FB72-FD59-4E92-8DC8-2EFA653048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8216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2625E7-3F0C-40E4-B564-7EF7ECAC0FB9}" type="datetimeFigureOut">
              <a:rPr lang="lt-LT" smtClean="0"/>
              <a:t>05/12/2017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6FB72-FD59-4E92-8DC8-2EFA653048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4882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2625E7-3F0C-40E4-B564-7EF7ECAC0FB9}" type="datetimeFigureOut">
              <a:rPr lang="lt-LT" smtClean="0"/>
              <a:t>05/12/2017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6FB72-FD59-4E92-8DC8-2EFA653048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32451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61447-97D7-4D04-8BE2-578197320282}" type="datetimeFigureOut">
              <a:rPr lang="en-US"/>
              <a:pPr>
                <a:defRPr/>
              </a:pPr>
              <a:t>05/12/2017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D67C7-D0D9-45AB-8ED8-EA2614CC862C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716893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9C703-ED9A-4D97-8372-5C54D045B4E7}" type="datetimeFigureOut">
              <a:rPr lang="en-US"/>
              <a:pPr>
                <a:defRPr/>
              </a:pPr>
              <a:t>05/12/2017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EFDB8A-580C-4407-B8DE-D0F18BD28269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508231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327F4-C8B3-4EA2-AE49-3E2FD915D2DD}" type="datetimeFigureOut">
              <a:rPr lang="en-US"/>
              <a:pPr>
                <a:defRPr/>
              </a:pPr>
              <a:t>05/12/2017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F4148F-C470-48DB-A242-B08AA1D9B558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290693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DDB04-C482-4168-8836-E082F4442308}" type="datetimeFigureOut">
              <a:rPr lang="en-US"/>
              <a:pPr>
                <a:defRPr/>
              </a:pPr>
              <a:t>05/12/2017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0AB84-1858-446E-8F14-B6B611C3195B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541928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903DD-FCAA-4912-AAE0-1938E53A98A1}" type="datetimeFigureOut">
              <a:rPr lang="en-US"/>
              <a:pPr>
                <a:defRPr/>
              </a:pPr>
              <a:t>05/12/2017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D3F29-D9C5-4669-8BB2-DCE85A5526F9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751796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49B29-CC0D-4415-9DC4-3A0BDD29A98F}" type="datetimeFigureOut">
              <a:rPr lang="en-US"/>
              <a:pPr>
                <a:defRPr/>
              </a:pPr>
              <a:t>05/12/2017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BF4E9F-118E-456B-9DAA-0E12E4E841A5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457623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6682C-FBF6-4B5E-8245-19D22048D900}" type="datetimeFigureOut">
              <a:rPr lang="en-US"/>
              <a:pPr>
                <a:defRPr/>
              </a:pPr>
              <a:t>05/12/2017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54081B-5D68-4510-8E95-C2526BD8ACF8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163854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D3552-3BB3-450C-B62E-A824D56C77B0}" type="datetimeFigureOut">
              <a:rPr lang="en-US"/>
              <a:pPr>
                <a:defRPr/>
              </a:pPr>
              <a:t>05/12/2017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96D254-902E-4A2C-9B75-7390FED96292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147313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334433" y="260350"/>
          <a:ext cx="107526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Bitmap Image" r:id="rId3" imgW="1343212" imgH="1438095" progId="PBrush">
                  <p:embed/>
                </p:oleObj>
              </mc:Choice>
              <mc:Fallback>
                <p:oleObj name="Bitmap Image" r:id="rId3" imgW="1343212" imgH="1438095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33" y="260350"/>
                        <a:ext cx="107526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334433" y="1125538"/>
            <a:ext cx="0" cy="5472112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sz="1800">
              <a:latin typeface="+mn-lt"/>
            </a:endParaRPr>
          </a:p>
        </p:txBody>
      </p:sp>
      <p:pic>
        <p:nvPicPr>
          <p:cNvPr id="6" name="Paveikslėlis 5" descr="sukurys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1371" y="5517233"/>
            <a:ext cx="4165600" cy="1152525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lt-LT" smtClean="0"/>
              <a:t>Spustelėję redag. ruoš. pavad. stilių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 dirty="0"/>
          </a:p>
        </p:txBody>
      </p:sp>
      <p:sp>
        <p:nvSpPr>
          <p:cNvPr id="7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2625E7-3F0C-40E4-B564-7EF7ECAC0FB9}" type="datetimeFigureOut">
              <a:rPr lang="lt-LT" smtClean="0"/>
              <a:t>05/12/2017</a:t>
            </a:fld>
            <a:endParaRPr lang="lt-LT"/>
          </a:p>
        </p:txBody>
      </p:sp>
      <p:sp>
        <p:nvSpPr>
          <p:cNvPr id="8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9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6FB72-FD59-4E92-8DC8-2EFA653048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613256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lt-LT" noProof="0" smtClean="0"/>
              <a:t>Spustelėkite piktogr. norėdami įtraukti pav.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C15D9-430C-46B9-9B09-2AF2551378F5}" type="datetimeFigureOut">
              <a:rPr lang="en-US"/>
              <a:pPr>
                <a:defRPr/>
              </a:pPr>
              <a:t>05/12/2017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FA843-1C92-4DB6-853C-28B5EB28E02E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798127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E6FE7-7742-4E25-BA9B-775D76429B17}" type="datetimeFigureOut">
              <a:rPr lang="en-US"/>
              <a:pPr>
                <a:defRPr/>
              </a:pPr>
              <a:t>05/12/2017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DD398-62DC-44A1-B2E4-D0093CBD5C6F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40581118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FC4AA-3BE1-4E2B-AB23-DBCA31B1F2F8}" type="datetimeFigureOut">
              <a:rPr lang="en-US"/>
              <a:pPr>
                <a:defRPr/>
              </a:pPr>
              <a:t>05/12/2017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62C89-F231-4650-9CF6-8C2769DA2086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3712341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02625E7-3F0C-40E4-B564-7EF7ECAC0FB9}" type="datetimeFigureOut">
              <a:rPr lang="lt-LT" smtClean="0"/>
              <a:t>05/12/2017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586FB72-FD59-4E92-8DC8-2EFA653048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529060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25E7-3F0C-40E4-B564-7EF7ECAC0FB9}" type="datetimeFigureOut">
              <a:rPr lang="lt-LT" smtClean="0"/>
              <a:t>05/12/2017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FB72-FD59-4E92-8DC8-2EFA653048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941064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25E7-3F0C-40E4-B564-7EF7ECAC0FB9}" type="datetimeFigureOut">
              <a:rPr lang="lt-LT" smtClean="0"/>
              <a:t>05/12/2017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FB72-FD59-4E92-8DC8-2EFA653048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680882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25E7-3F0C-40E4-B564-7EF7ECAC0FB9}" type="datetimeFigureOut">
              <a:rPr lang="lt-LT" smtClean="0"/>
              <a:t>05/12/2017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FB72-FD59-4E92-8DC8-2EFA653048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288915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25E7-3F0C-40E4-B564-7EF7ECAC0FB9}" type="datetimeFigureOut">
              <a:rPr lang="lt-LT" smtClean="0"/>
              <a:t>05/12/2017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FB72-FD59-4E92-8DC8-2EFA653048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161635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25E7-3F0C-40E4-B564-7EF7ECAC0FB9}" type="datetimeFigureOut">
              <a:rPr lang="lt-LT" smtClean="0"/>
              <a:t>05/12/2017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FB72-FD59-4E92-8DC8-2EFA653048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403174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25E7-3F0C-40E4-B564-7EF7ECAC0FB9}" type="datetimeFigureOut">
              <a:rPr lang="lt-LT" smtClean="0"/>
              <a:t>05/12/2017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FB72-FD59-4E92-8DC8-2EFA653048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1147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2625E7-3F0C-40E4-B564-7EF7ECAC0FB9}" type="datetimeFigureOut">
              <a:rPr lang="lt-LT" smtClean="0"/>
              <a:t>05/12/2017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6FB72-FD59-4E92-8DC8-2EFA653048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693192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25E7-3F0C-40E4-B564-7EF7ECAC0FB9}" type="datetimeFigureOut">
              <a:rPr lang="lt-LT" smtClean="0"/>
              <a:t>05/12/2017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586FB72-FD59-4E92-8DC8-2EFA653048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639868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02625E7-3F0C-40E4-B564-7EF7ECAC0FB9}" type="datetimeFigureOut">
              <a:rPr lang="lt-LT" smtClean="0"/>
              <a:t>05/12/2017</a:t>
            </a:fld>
            <a:endParaRPr lang="lt-LT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lt-LT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586FB72-FD59-4E92-8DC8-2EFA653048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24945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25E7-3F0C-40E4-B564-7EF7ECAC0FB9}" type="datetimeFigureOut">
              <a:rPr lang="lt-LT" smtClean="0"/>
              <a:t>05/12/2017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FB72-FD59-4E92-8DC8-2EFA653048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087589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25E7-3F0C-40E4-B564-7EF7ECAC0FB9}" type="datetimeFigureOut">
              <a:rPr lang="lt-LT" smtClean="0"/>
              <a:t>05/12/2017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6FB72-FD59-4E92-8DC8-2EFA653048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6540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2625E7-3F0C-40E4-B564-7EF7ECAC0FB9}" type="datetimeFigureOut">
              <a:rPr lang="lt-LT" smtClean="0"/>
              <a:t>05/12/2017</a:t>
            </a:fld>
            <a:endParaRPr lang="lt-LT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6FB72-FD59-4E92-8DC8-2EFA653048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944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2625E7-3F0C-40E4-B564-7EF7ECAC0FB9}" type="datetimeFigureOut">
              <a:rPr lang="lt-LT" smtClean="0"/>
              <a:t>05/12/2017</a:t>
            </a:fld>
            <a:endParaRPr lang="lt-LT"/>
          </a:p>
        </p:txBody>
      </p:sp>
      <p:sp>
        <p:nvSpPr>
          <p:cNvPr id="8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9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6FB72-FD59-4E92-8DC8-2EFA653048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6661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2625E7-3F0C-40E4-B564-7EF7ECAC0FB9}" type="datetimeFigureOut">
              <a:rPr lang="lt-LT" smtClean="0"/>
              <a:t>05/12/2017</a:t>
            </a:fld>
            <a:endParaRPr lang="lt-LT"/>
          </a:p>
        </p:txBody>
      </p:sp>
      <p:sp>
        <p:nvSpPr>
          <p:cNvPr id="4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6FB72-FD59-4E92-8DC8-2EFA653048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3718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2625E7-3F0C-40E4-B564-7EF7ECAC0FB9}" type="datetimeFigureOut">
              <a:rPr lang="lt-LT" smtClean="0"/>
              <a:t>05/12/2017</a:t>
            </a:fld>
            <a:endParaRPr lang="lt-LT"/>
          </a:p>
        </p:txBody>
      </p:sp>
      <p:sp>
        <p:nvSpPr>
          <p:cNvPr id="3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4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6FB72-FD59-4E92-8DC8-2EFA653048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6545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2625E7-3F0C-40E4-B564-7EF7ECAC0FB9}" type="datetimeFigureOut">
              <a:rPr lang="lt-LT" smtClean="0"/>
              <a:t>05/12/2017</a:t>
            </a:fld>
            <a:endParaRPr lang="lt-LT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6FB72-FD59-4E92-8DC8-2EFA653048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577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lt-LT" noProof="0" smtClean="0"/>
              <a:t>Spustelėkite piktogr. norėdami įtraukti pav.</a:t>
            </a:r>
            <a:endParaRPr lang="lt-LT" noProof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2625E7-3F0C-40E4-B564-7EF7ECAC0FB9}" type="datetimeFigureOut">
              <a:rPr lang="lt-LT" smtClean="0"/>
              <a:t>05/12/2017</a:t>
            </a:fld>
            <a:endParaRPr lang="lt-LT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6FB72-FD59-4E92-8DC8-2EFA653048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0429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vmlDrawing" Target="../drawings/vmlDrawing1.vml"/><Relationship Id="rId14" Type="http://schemas.openxmlformats.org/officeDocument/2006/relationships/oleObject" Target="../embeddings/oleObject1.bin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Pavadinimo vietos rezervavimo ženklas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 smtClean="0"/>
              <a:t>Spustelėkite, jei norite keisite ruoš. pav. stilių</a:t>
            </a:r>
          </a:p>
        </p:txBody>
      </p:sp>
      <p:sp>
        <p:nvSpPr>
          <p:cNvPr id="1029" name="Teksto vietos rezervavimo ženklas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 smtClean="0"/>
              <a:t>Spustelėkite ruošinio teksto stiliams keisti</a:t>
            </a:r>
          </a:p>
          <a:p>
            <a:pPr lvl="1"/>
            <a:r>
              <a:rPr lang="lt-LT" altLang="lt-LT" smtClean="0"/>
              <a:t>Antras lygmuo</a:t>
            </a:r>
          </a:p>
          <a:p>
            <a:pPr lvl="2"/>
            <a:r>
              <a:rPr lang="lt-LT" altLang="lt-LT" smtClean="0"/>
              <a:t>Trečias lygmuo</a:t>
            </a:r>
          </a:p>
          <a:p>
            <a:pPr lvl="3"/>
            <a:r>
              <a:rPr lang="lt-LT" altLang="lt-LT" smtClean="0"/>
              <a:t>Ketvirtas lygmuo</a:t>
            </a:r>
          </a:p>
          <a:p>
            <a:pPr lvl="4"/>
            <a:r>
              <a:rPr lang="lt-LT" altLang="lt-LT" smtClean="0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02625E7-3F0C-40E4-B564-7EF7ECAC0FB9}" type="datetimeFigureOut">
              <a:rPr lang="lt-LT" smtClean="0"/>
              <a:t>05/12/2017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586FB72-FD59-4E92-8DC8-2EFA6530485D}" type="slidenum">
              <a:rPr lang="lt-LT" smtClean="0"/>
              <a:t>‹#›</a:t>
            </a:fld>
            <a:endParaRPr lang="lt-LT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334433" y="260350"/>
          <a:ext cx="107526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Bitmap Image" r:id="rId14" imgW="1343212" imgH="1438095" progId="PBrush">
                  <p:embed/>
                </p:oleObj>
              </mc:Choice>
              <mc:Fallback>
                <p:oleObj name="Bitmap Image" r:id="rId14" imgW="1343212" imgH="1438095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33" y="260350"/>
                        <a:ext cx="1075267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34433" y="1125538"/>
            <a:ext cx="0" cy="5472112"/>
          </a:xfrm>
          <a:prstGeom prst="line">
            <a:avLst/>
          </a:prstGeom>
          <a:noFill/>
          <a:ln w="25400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lt-LT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923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F497D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F497D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F497D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F497D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F497D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F497D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F497D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1F497D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1F497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1F497D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1F497D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1F497D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1F497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 smtClean="0"/>
              <a:t>Spustelėkite, jei norite keisite ruoš. pav. stilių</a:t>
            </a:r>
            <a:endParaRPr lang="en-US" altLang="lt-LT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lt-LT" smtClean="0"/>
              <a:t>Spustelėkite ruošinio teksto stiliams keisti</a:t>
            </a:r>
          </a:p>
          <a:p>
            <a:pPr lvl="1"/>
            <a:r>
              <a:rPr lang="lt-LT" altLang="lt-LT" smtClean="0"/>
              <a:t>Antras lygmuo</a:t>
            </a:r>
          </a:p>
          <a:p>
            <a:pPr lvl="2"/>
            <a:r>
              <a:rPr lang="lt-LT" altLang="lt-LT" smtClean="0"/>
              <a:t>Trečias lygmuo</a:t>
            </a:r>
          </a:p>
          <a:p>
            <a:pPr lvl="3"/>
            <a:r>
              <a:rPr lang="lt-LT" altLang="lt-LT" smtClean="0"/>
              <a:t>Ketvirtas lygmuo</a:t>
            </a:r>
          </a:p>
          <a:p>
            <a:pPr lvl="4"/>
            <a:r>
              <a:rPr lang="lt-LT" altLang="lt-LT" smtClean="0"/>
              <a:t>Penktas lygmuo</a:t>
            </a:r>
            <a:endParaRPr lang="en-US" altLang="lt-LT" smtClean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fld id="{2CC38CAC-B0BF-4433-9A1F-2240775CB241}" type="datetimeFigureOut">
              <a:rPr lang="en-US"/>
              <a:pPr>
                <a:defRPr/>
              </a:pPr>
              <a:t>05/12/2017</a:t>
            </a:fld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979A6E29-6A9D-4090-840B-777AD474CCE8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424878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02625E7-3F0C-40E4-B564-7EF7ECAC0FB9}" type="datetimeFigureOut">
              <a:rPr lang="lt-LT" smtClean="0"/>
              <a:t>05/12/2017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5586FB72-FD59-4E92-8DC8-2EFA6530485D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1840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hyperlink" Target="http://cufts2.lib.sfu.ca/MaintTool/public/compare" TargetMode="External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hyperlink" Target="mailto:jevgenija.sevcova@lnb.lt" TargetMode="External"/><Relationship Id="rId3" Type="http://schemas.openxmlformats.org/officeDocument/2006/relationships/hyperlink" Target="mailto:Jevgenija.sevcova@eifl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t-LT" sz="4400" dirty="0"/>
              <a:t>CUFTS </a:t>
            </a:r>
            <a:r>
              <a:rPr lang="lt-LT" sz="4400" dirty="0" err="1"/>
              <a:t>Resources</a:t>
            </a:r>
            <a:r>
              <a:rPr lang="lt-LT" sz="4400" dirty="0"/>
              <a:t> </a:t>
            </a:r>
            <a:r>
              <a:rPr lang="lt-LT" sz="4400" dirty="0" err="1"/>
              <a:t>Comparison</a:t>
            </a:r>
            <a:r>
              <a:rPr lang="lt-LT" sz="4400" dirty="0"/>
              <a:t> </a:t>
            </a:r>
            <a:r>
              <a:rPr lang="lt-LT" sz="4400" dirty="0" err="1" smtClean="0"/>
              <a:t>Tool</a:t>
            </a:r>
            <a:endParaRPr lang="lt-LT" sz="4400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2851912" y="5138210"/>
            <a:ext cx="9228201" cy="1645920"/>
          </a:xfrm>
        </p:spPr>
        <p:txBody>
          <a:bodyPr>
            <a:normAutofit/>
          </a:bodyPr>
          <a:lstStyle/>
          <a:p>
            <a:pPr algn="r"/>
            <a:r>
              <a:rPr lang="en-GB" sz="2800" dirty="0" err="1" smtClean="0"/>
              <a:t>Jevgenija</a:t>
            </a:r>
            <a:r>
              <a:rPr lang="en-GB" sz="2800" dirty="0" smtClean="0"/>
              <a:t> </a:t>
            </a:r>
            <a:r>
              <a:rPr lang="en-GB" sz="2800" dirty="0" err="1" smtClean="0"/>
              <a:t>Sevcova</a:t>
            </a:r>
            <a:endParaRPr lang="en-GB" sz="2800" dirty="0" smtClean="0"/>
          </a:p>
          <a:p>
            <a:pPr algn="r"/>
            <a:r>
              <a:rPr lang="en-GB" sz="2800" dirty="0" smtClean="0"/>
              <a:t>Lithuanian Research Library </a:t>
            </a:r>
            <a:r>
              <a:rPr lang="en-GB" sz="2800" dirty="0" err="1" smtClean="0"/>
              <a:t>Conosrtium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991015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What is CUFTS?</a:t>
            </a:r>
            <a:endParaRPr lang="en-US" sz="48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CUFTS is a free, open source </a:t>
            </a:r>
            <a:r>
              <a:rPr lang="en-US" b="1" dirty="0" err="1"/>
              <a:t>OpenURL</a:t>
            </a:r>
            <a:r>
              <a:rPr lang="en-US" b="1" dirty="0"/>
              <a:t> link resolver and electronic resource management </a:t>
            </a:r>
            <a:r>
              <a:rPr lang="en-US" b="1" dirty="0" smtClean="0"/>
              <a:t>system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CUFTS modules: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CUFTS: Open Source Serials Management</a:t>
            </a:r>
            <a:r>
              <a:rPr lang="lt-LT" b="1" dirty="0" smtClean="0"/>
              <a:t> – </a:t>
            </a:r>
            <a:r>
              <a:rPr lang="en-GB" dirty="0" smtClean="0"/>
              <a:t>allows library </a:t>
            </a:r>
            <a:r>
              <a:rPr lang="lt-LT" dirty="0" smtClean="0"/>
              <a:t>to </a:t>
            </a:r>
            <a:r>
              <a:rPr lang="en-US" dirty="0"/>
              <a:t>manage information about its e-resources collections</a:t>
            </a:r>
            <a:r>
              <a:rPr lang="en-US" dirty="0" smtClean="0"/>
              <a:t>. System includes tools such as </a:t>
            </a:r>
            <a:r>
              <a:rPr lang="lt-LT" b="1" dirty="0" err="1"/>
              <a:t>Resource</a:t>
            </a:r>
            <a:r>
              <a:rPr lang="lt-LT" b="1" dirty="0"/>
              <a:t> </a:t>
            </a:r>
            <a:r>
              <a:rPr lang="lt-LT" b="1" dirty="0" err="1" smtClean="0"/>
              <a:t>comparision</a:t>
            </a:r>
            <a:r>
              <a:rPr lang="en-US" b="1" dirty="0" smtClean="0"/>
              <a:t> </a:t>
            </a:r>
            <a:r>
              <a:rPr lang="en-US" dirty="0" smtClean="0"/>
              <a:t>and Journal Search</a:t>
            </a:r>
            <a:endParaRPr lang="en-US" b="1" u="sng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GODOT: Open Source Link Resolving – provides links to library’s full text collections using CUFTS knowledge base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Open Knowledgebase – currently contains over 500 resources. </a:t>
            </a:r>
            <a:endParaRPr lang="lt-LT" dirty="0"/>
          </a:p>
        </p:txBody>
      </p:sp>
      <p:sp>
        <p:nvSpPr>
          <p:cNvPr id="4" name="TextBox 3"/>
          <p:cNvSpPr txBox="1"/>
          <p:nvPr/>
        </p:nvSpPr>
        <p:spPr>
          <a:xfrm>
            <a:off x="7176347" y="6182118"/>
            <a:ext cx="480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dirty="0" smtClean="0"/>
              <a:t>http://www.lib.sfu.ca/about/initiatives/researcher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49717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81012" y="0"/>
            <a:ext cx="10772775" cy="1658198"/>
          </a:xfrm>
        </p:spPr>
        <p:txBody>
          <a:bodyPr>
            <a:normAutofit/>
          </a:bodyPr>
          <a:lstStyle/>
          <a:p>
            <a:r>
              <a:rPr lang="lt-LT" sz="4800" b="1" dirty="0" err="1" smtClean="0"/>
              <a:t>Resource</a:t>
            </a:r>
            <a:r>
              <a:rPr lang="lt-LT" sz="4800" b="1" dirty="0" smtClean="0"/>
              <a:t> </a:t>
            </a:r>
            <a:r>
              <a:rPr lang="lt-LT" sz="4800" b="1" dirty="0" err="1" smtClean="0"/>
              <a:t>comparision</a:t>
            </a:r>
            <a:endParaRPr lang="lt-LT" sz="48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00062" y="1459230"/>
            <a:ext cx="10753725" cy="3766185"/>
          </a:xfrm>
        </p:spPr>
        <p:txBody>
          <a:bodyPr/>
          <a:lstStyle/>
          <a:p>
            <a:pPr marL="0" indent="0">
              <a:buNone/>
            </a:pPr>
            <a:r>
              <a:rPr lang="lt-LT" dirty="0" smtClean="0"/>
              <a:t>Link to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tool</a:t>
            </a:r>
            <a:r>
              <a:rPr lang="lt-LT" dirty="0" smtClean="0"/>
              <a:t> </a:t>
            </a:r>
            <a:r>
              <a:rPr lang="lt-LT" dirty="0" smtClean="0">
                <a:hlinkClick r:id="rId2"/>
              </a:rPr>
              <a:t>http://cufts2.lib.sfu.ca/MaintTool/public/compare</a:t>
            </a:r>
            <a:r>
              <a:rPr lang="lt-LT" dirty="0" smtClean="0"/>
              <a:t> </a:t>
            </a: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6" y="1920373"/>
            <a:ext cx="11902625" cy="438517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98468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82282" y="143933"/>
            <a:ext cx="10772775" cy="1018117"/>
          </a:xfrm>
        </p:spPr>
        <p:txBody>
          <a:bodyPr>
            <a:normAutofit/>
          </a:bodyPr>
          <a:lstStyle/>
          <a:p>
            <a:r>
              <a:rPr lang="lt-LT" sz="4800" b="1" dirty="0" smtClean="0"/>
              <a:t>Step1: </a:t>
            </a:r>
            <a:r>
              <a:rPr lang="lt-LT" sz="4800" b="1" dirty="0" err="1" smtClean="0"/>
              <a:t>select</a:t>
            </a:r>
            <a:r>
              <a:rPr lang="lt-LT" sz="4800" b="1" dirty="0" smtClean="0"/>
              <a:t> </a:t>
            </a:r>
            <a:r>
              <a:rPr lang="lt-LT" sz="4800" b="1" dirty="0" err="1" smtClean="0"/>
              <a:t>resources</a:t>
            </a:r>
            <a:endParaRPr lang="lt-LT" sz="4800" b="1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82" y="1056972"/>
            <a:ext cx="9519018" cy="5608682"/>
          </a:xfrm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5" name="Rodyklė kairėn 4"/>
          <p:cNvSpPr/>
          <p:nvPr/>
        </p:nvSpPr>
        <p:spPr>
          <a:xfrm>
            <a:off x="8093075" y="2398336"/>
            <a:ext cx="1210733" cy="169333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" name="Rodyklė kairėn 5"/>
          <p:cNvSpPr/>
          <p:nvPr/>
        </p:nvSpPr>
        <p:spPr>
          <a:xfrm>
            <a:off x="8093075" y="2567669"/>
            <a:ext cx="1210733" cy="169333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84465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613834" y="143615"/>
            <a:ext cx="11438465" cy="1094635"/>
          </a:xfrm>
        </p:spPr>
        <p:txBody>
          <a:bodyPr>
            <a:normAutofit/>
          </a:bodyPr>
          <a:lstStyle/>
          <a:p>
            <a:r>
              <a:rPr lang="lt-LT" sz="4400" b="1" dirty="0" err="1" smtClean="0"/>
              <a:t>Step</a:t>
            </a:r>
            <a:r>
              <a:rPr lang="lt-LT" sz="4400" b="1" dirty="0" smtClean="0"/>
              <a:t> 2: </a:t>
            </a:r>
            <a:r>
              <a:rPr lang="lt-LT" sz="4400" b="1" dirty="0" err="1" smtClean="0"/>
              <a:t>limit</a:t>
            </a:r>
            <a:r>
              <a:rPr lang="lt-LT" sz="4400" b="1" dirty="0" smtClean="0"/>
              <a:t> to </a:t>
            </a:r>
            <a:r>
              <a:rPr lang="lt-LT" sz="4400" b="1" dirty="0" err="1" smtClean="0"/>
              <a:t>full</a:t>
            </a:r>
            <a:r>
              <a:rPr lang="lt-LT" sz="4400" b="1" dirty="0" smtClean="0"/>
              <a:t> </a:t>
            </a:r>
            <a:r>
              <a:rPr lang="lt-LT" sz="4400" b="1" dirty="0" err="1" smtClean="0"/>
              <a:t>text</a:t>
            </a:r>
            <a:r>
              <a:rPr lang="lt-LT" sz="4400" b="1" dirty="0" smtClean="0"/>
              <a:t> </a:t>
            </a:r>
            <a:r>
              <a:rPr lang="lt-LT" sz="4400" b="1" dirty="0" err="1" smtClean="0"/>
              <a:t>and</a:t>
            </a:r>
            <a:r>
              <a:rPr lang="lt-LT" sz="4400" b="1" dirty="0" smtClean="0"/>
              <a:t> </a:t>
            </a:r>
            <a:r>
              <a:rPr lang="lt-LT" sz="4400" b="1" dirty="0" err="1" smtClean="0"/>
              <a:t>select</a:t>
            </a:r>
            <a:r>
              <a:rPr lang="lt-LT" sz="4400" b="1" dirty="0" smtClean="0"/>
              <a:t> </a:t>
            </a:r>
            <a:r>
              <a:rPr lang="lt-LT" sz="4400" b="1" dirty="0" err="1" smtClean="0"/>
              <a:t>format</a:t>
            </a:r>
            <a:r>
              <a:rPr lang="lt-LT" sz="4400" b="1" dirty="0" smtClean="0"/>
              <a:t> </a:t>
            </a:r>
            <a:r>
              <a:rPr lang="lt-LT" sz="4400" b="1" dirty="0" err="1" smtClean="0"/>
              <a:t>of</a:t>
            </a:r>
            <a:r>
              <a:rPr lang="lt-LT" sz="4400" b="1" dirty="0" smtClean="0"/>
              <a:t> </a:t>
            </a:r>
            <a:r>
              <a:rPr lang="lt-LT" sz="4400" b="1" dirty="0" err="1" smtClean="0"/>
              <a:t>report</a:t>
            </a:r>
            <a:endParaRPr lang="lt-LT" sz="4400" b="1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34" y="1238250"/>
            <a:ext cx="11423662" cy="4781550"/>
          </a:xfr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5" name="Rodyklė kairėn 4"/>
          <p:cNvSpPr/>
          <p:nvPr/>
        </p:nvSpPr>
        <p:spPr>
          <a:xfrm>
            <a:off x="3581402" y="3717927"/>
            <a:ext cx="1117600" cy="110066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" name="Rodyklė kairėn 5"/>
          <p:cNvSpPr/>
          <p:nvPr/>
        </p:nvSpPr>
        <p:spPr>
          <a:xfrm>
            <a:off x="3724277" y="4003676"/>
            <a:ext cx="1117600" cy="110066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37186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007708" y="98636"/>
            <a:ext cx="10772775" cy="958639"/>
          </a:xfrm>
        </p:spPr>
        <p:txBody>
          <a:bodyPr>
            <a:normAutofit/>
          </a:bodyPr>
          <a:lstStyle/>
          <a:p>
            <a:r>
              <a:rPr lang="lt-LT" sz="4800" b="1" dirty="0" err="1" smtClean="0"/>
              <a:t>Step</a:t>
            </a:r>
            <a:r>
              <a:rPr lang="lt-LT" sz="4800" b="1" dirty="0" smtClean="0"/>
              <a:t> 3: </a:t>
            </a:r>
            <a:r>
              <a:rPr lang="en-GB" sz="4800" b="1" dirty="0" smtClean="0"/>
              <a:t>evaluate report of overlapping </a:t>
            </a:r>
            <a:endParaRPr lang="en-GB" sz="4800" b="1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882" y="904875"/>
            <a:ext cx="10195217" cy="5734809"/>
          </a:xfr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5" name="Stačiakampis 4"/>
          <p:cNvSpPr/>
          <p:nvPr/>
        </p:nvSpPr>
        <p:spPr>
          <a:xfrm>
            <a:off x="1610783" y="3081865"/>
            <a:ext cx="1337733" cy="211667"/>
          </a:xfrm>
          <a:prstGeom prst="rect">
            <a:avLst/>
          </a:prstGeom>
          <a:noFill/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" name="Rodyklė kairėn 5"/>
          <p:cNvSpPr/>
          <p:nvPr/>
        </p:nvSpPr>
        <p:spPr>
          <a:xfrm flipV="1">
            <a:off x="2779183" y="4642144"/>
            <a:ext cx="1397000" cy="126999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" name="Rodyklė kairėn 6"/>
          <p:cNvSpPr/>
          <p:nvPr/>
        </p:nvSpPr>
        <p:spPr>
          <a:xfrm flipV="1">
            <a:off x="2779183" y="6202889"/>
            <a:ext cx="1397000" cy="126999"/>
          </a:xfrm>
          <a:prstGeom prst="lef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90981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vadinimas 3"/>
          <p:cNvSpPr>
            <a:spLocks noGrp="1"/>
          </p:cNvSpPr>
          <p:nvPr>
            <p:ph type="title"/>
          </p:nvPr>
        </p:nvSpPr>
        <p:spPr>
          <a:xfrm>
            <a:off x="621220" y="137583"/>
            <a:ext cx="10772775" cy="1658198"/>
          </a:xfrm>
        </p:spPr>
        <p:txBody>
          <a:bodyPr>
            <a:normAutofit/>
          </a:bodyPr>
          <a:lstStyle/>
          <a:p>
            <a:r>
              <a:rPr lang="lt-LT" sz="4800" b="1" dirty="0"/>
              <a:t>CUFTS </a:t>
            </a:r>
            <a:r>
              <a:rPr lang="lt-LT" sz="4800" b="1" dirty="0" err="1"/>
              <a:t>Resources</a:t>
            </a:r>
            <a:r>
              <a:rPr lang="lt-LT" sz="4800" b="1" dirty="0"/>
              <a:t> </a:t>
            </a:r>
            <a:r>
              <a:rPr lang="lt-LT" sz="4800" b="1" dirty="0" err="1"/>
              <a:t>Comparison</a:t>
            </a:r>
            <a:r>
              <a:rPr lang="lt-LT" sz="4800" b="1" dirty="0"/>
              <a:t> </a:t>
            </a:r>
            <a:r>
              <a:rPr lang="lt-LT" sz="4800" b="1" dirty="0" err="1"/>
              <a:t>Tool</a:t>
            </a:r>
            <a:endParaRPr lang="lt-LT" sz="4800" b="1" dirty="0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Advantages</a:t>
            </a:r>
            <a:endParaRPr lang="lt-LT" b="1" dirty="0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Free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Easy to use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Clear reports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Contains all most popular resources</a:t>
            </a:r>
          </a:p>
          <a:p>
            <a:endParaRPr lang="lt-LT" dirty="0"/>
          </a:p>
        </p:txBody>
      </p:sp>
      <p:sp>
        <p:nvSpPr>
          <p:cNvPr id="7" name="Teksto vietos rezervavimo ženklas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1" dirty="0" smtClean="0"/>
              <a:t>Disadvantages</a:t>
            </a:r>
            <a:endParaRPr lang="lt-LT" b="1" dirty="0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 It is possible to compare only up to 4 resources in one go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mtClean="0"/>
              <a:t> Sometime names </a:t>
            </a:r>
            <a:r>
              <a:rPr lang="en-US" dirty="0"/>
              <a:t>of the resources are not accurate 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Difficult to compare separate  collections</a:t>
            </a:r>
          </a:p>
          <a:p>
            <a:endParaRPr lang="en-GB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9122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vadinimas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lt-LT" dirty="0"/>
          </a:p>
        </p:txBody>
      </p:sp>
      <p:sp>
        <p:nvSpPr>
          <p:cNvPr id="8" name="Antrinis pavadinimas 7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Questions?</a:t>
            </a:r>
          </a:p>
          <a:p>
            <a:pPr algn="r"/>
            <a:r>
              <a:rPr lang="en-GB" dirty="0" err="1">
                <a:hlinkClick r:id="rId2"/>
              </a:rPr>
              <a:t>j</a:t>
            </a:r>
            <a:r>
              <a:rPr lang="en-GB" dirty="0" err="1" smtClean="0">
                <a:hlinkClick r:id="rId2"/>
              </a:rPr>
              <a:t>evgenija.sevcova@lnb.lt</a:t>
            </a:r>
            <a:endParaRPr lang="en-GB" dirty="0" smtClean="0"/>
          </a:p>
          <a:p>
            <a:pPr algn="r"/>
            <a:r>
              <a:rPr lang="en-GB" dirty="0">
                <a:hlinkClick r:id="rId3"/>
              </a:rPr>
              <a:t>j</a:t>
            </a:r>
            <a:r>
              <a:rPr lang="en-GB" dirty="0" smtClean="0">
                <a:hlinkClick r:id="rId3"/>
              </a:rPr>
              <a:t>evgenija.sevcova@eifl.net</a:t>
            </a:r>
            <a:r>
              <a:rPr lang="en-GB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3318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a1" id="{15EC73F1-F9DD-4D73-851F-832B8FF2AD4F}" vid="{E3F686F9-B303-4BD6-AD31-545E7EA03CDC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etropolija">
  <a:themeElements>
    <a:clrScheme name="Metropolija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j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j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111</TotalTime>
  <Words>138</Words>
  <Application>Microsoft Macintosh PowerPoint</Application>
  <PresentationFormat>Custom</PresentationFormat>
  <Paragraphs>29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Tema1</vt:lpstr>
      <vt:lpstr>Custom Design</vt:lpstr>
      <vt:lpstr>Metropolija</vt:lpstr>
      <vt:lpstr>Bitmap Image</vt:lpstr>
      <vt:lpstr>CUFTS Resources Comparison Tool</vt:lpstr>
      <vt:lpstr>What is CUFTS?</vt:lpstr>
      <vt:lpstr>Resource comparision</vt:lpstr>
      <vt:lpstr>Step1: select resources</vt:lpstr>
      <vt:lpstr>Step 2: limit to full text and select format of report</vt:lpstr>
      <vt:lpstr>Step 3: evaluate report of overlapping </vt:lpstr>
      <vt:lpstr>CUFTS Resources Comparison Tool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CUFTS Resources Comparison Tool</dc:title>
  <dc:creator>LMBA Office Licencijos</dc:creator>
  <cp:lastModifiedBy>Romy Beard</cp:lastModifiedBy>
  <cp:revision>13</cp:revision>
  <dcterms:created xsi:type="dcterms:W3CDTF">2017-12-04T14:53:44Z</dcterms:created>
  <dcterms:modified xsi:type="dcterms:W3CDTF">2017-12-05T13:26:27Z</dcterms:modified>
</cp:coreProperties>
</file>